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7" r:id="rId3"/>
    <p:sldId id="289" r:id="rId4"/>
    <p:sldId id="259" r:id="rId5"/>
    <p:sldId id="272" r:id="rId6"/>
    <p:sldId id="307" r:id="rId7"/>
    <p:sldId id="308" r:id="rId8"/>
    <p:sldId id="295" r:id="rId9"/>
    <p:sldId id="294" r:id="rId10"/>
    <p:sldId id="296" r:id="rId11"/>
    <p:sldId id="310" r:id="rId12"/>
    <p:sldId id="297" r:id="rId13"/>
    <p:sldId id="298" r:id="rId14"/>
    <p:sldId id="299" r:id="rId15"/>
    <p:sldId id="300" r:id="rId16"/>
    <p:sldId id="265" r:id="rId17"/>
    <p:sldId id="302" r:id="rId18"/>
    <p:sldId id="304" r:id="rId19"/>
    <p:sldId id="305" r:id="rId20"/>
    <p:sldId id="306" r:id="rId21"/>
    <p:sldId id="309" r:id="rId22"/>
    <p:sldId id="286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E50"/>
    <a:srgbClr val="9F664B"/>
    <a:srgbClr val="F9B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32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81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1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91047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91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" y="-1"/>
            <a:ext cx="2888974" cy="514184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074506" y="1716156"/>
            <a:ext cx="2888974" cy="514184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149011" y="-1"/>
            <a:ext cx="2888974" cy="514184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223516" y="1716156"/>
            <a:ext cx="2968484" cy="514184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249107" y="1775790"/>
            <a:ext cx="3693786" cy="2690193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105490" y="1775790"/>
            <a:ext cx="3693786" cy="2690193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92724" y="1775790"/>
            <a:ext cx="3693786" cy="2690193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358247" y="1758463"/>
            <a:ext cx="3471828" cy="3291839"/>
          </a:xfrm>
          <a:prstGeom prst="round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142346" y="1758463"/>
            <a:ext cx="3471829" cy="3291839"/>
          </a:xfrm>
          <a:prstGeom prst="round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574146" y="1758463"/>
            <a:ext cx="3471829" cy="3291839"/>
          </a:xfrm>
          <a:prstGeom prst="round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7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73BF8-0978-487A-81E9-5D9C0A9987D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8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62" r:id="rId6"/>
    <p:sldLayoutId id="2147483666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Группа 43"/>
          <p:cNvGrpSpPr/>
          <p:nvPr/>
        </p:nvGrpSpPr>
        <p:grpSpPr>
          <a:xfrm>
            <a:off x="-400503" y="2025063"/>
            <a:ext cx="11221342" cy="3293209"/>
            <a:chOff x="-349703" y="1563226"/>
            <a:chExt cx="11221342" cy="3293209"/>
          </a:xfrm>
        </p:grpSpPr>
        <p:sp>
          <p:nvSpPr>
            <p:cNvPr id="33" name="TextBox 32"/>
            <p:cNvSpPr txBox="1"/>
            <p:nvPr/>
          </p:nvSpPr>
          <p:spPr>
            <a:xfrm>
              <a:off x="-349703" y="1563226"/>
              <a:ext cx="11221342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800" b="1" dirty="0" smtClean="0">
                  <a:solidFill>
                    <a:schemeClr val="bg1">
                      <a:lumMod val="85000"/>
                      <a:alpha val="30000"/>
                    </a:schemeClr>
                  </a:solidFill>
                  <a:latin typeface="Montserrat" panose="00000500000000000000" pitchFamily="2" charset="-52"/>
                </a:rPr>
                <a:t>PUZZLE</a:t>
              </a:r>
              <a:endParaRPr lang="en-US" sz="20800" b="1" dirty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17639" y="2748166"/>
              <a:ext cx="6375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5400" b="1" dirty="0" smtClean="0">
                  <a:solidFill>
                    <a:schemeClr val="accent2"/>
                  </a:solidFill>
                  <a:latin typeface="Montserrat" panose="00000500000000000000" pitchFamily="2" charset="-52"/>
                </a:rPr>
                <a:t>«Игра </a:t>
              </a:r>
              <a:r>
                <a:rPr lang="ru-RU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«</a:t>
              </a:r>
              <a:r>
                <a:rPr 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PUZZLE</a:t>
              </a:r>
              <a:r>
                <a:rPr lang="ru-RU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»</a:t>
              </a:r>
              <a:r>
                <a:rPr 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.</a:t>
              </a:r>
              <a:endPara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17730" y="2423728"/>
              <a:ext cx="4304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Montserrat" panose="00000500000000000000" pitchFamily="2" charset="-52"/>
                  <a:cs typeface="Times New Roman" panose="02020603050405020304" pitchFamily="18" charset="0"/>
                </a:rPr>
                <a:t>Автоматизированная система 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37959" y="946775"/>
            <a:ext cx="4716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  <a:cs typeface="Times New Roman" panose="02020603050405020304" pitchFamily="18" charset="0"/>
              </a:rPr>
              <a:t>Курсовой проект по дисциплине </a:t>
            </a:r>
            <a:endParaRPr lang="ru-RU" sz="2000" dirty="0" smtClean="0">
              <a:latin typeface="Montserrat" panose="00000500000000000000" pitchFamily="2" charset="-52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Montserrat" panose="00000500000000000000" pitchFamily="2" charset="-52"/>
                <a:cs typeface="Times New Roman" panose="02020603050405020304" pitchFamily="18" charset="0"/>
              </a:rPr>
              <a:t>«</a:t>
            </a:r>
            <a:r>
              <a:rPr lang="ru-RU" sz="2000" dirty="0">
                <a:latin typeface="Montserrat" panose="00000500000000000000" pitchFamily="2" charset="-52"/>
                <a:cs typeface="Times New Roman" panose="02020603050405020304" pitchFamily="18" charset="0"/>
              </a:rPr>
              <a:t>Программная инженерия»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6DAE4DA-FB17-4447-8828-6C3D460D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371190"/>
            <a:ext cx="1813952" cy="9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Группа 41"/>
          <p:cNvGrpSpPr/>
          <p:nvPr/>
        </p:nvGrpSpPr>
        <p:grpSpPr>
          <a:xfrm>
            <a:off x="8922987" y="2310705"/>
            <a:ext cx="4521657" cy="1446550"/>
            <a:chOff x="1317729" y="4487103"/>
            <a:chExt cx="4521657" cy="14465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49E773-CA68-4E70-B68A-E53C267C0F9C}"/>
                </a:ext>
              </a:extLst>
            </p:cNvPr>
            <p:cNvSpPr txBox="1"/>
            <p:nvPr/>
          </p:nvSpPr>
          <p:spPr>
            <a:xfrm>
              <a:off x="1317730" y="4487103"/>
              <a:ext cx="2251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-52"/>
                  <a:cs typeface="Sarabun" panose="00000500000000000000" pitchFamily="2" charset="-34"/>
                </a:rPr>
                <a:t>Выполнили: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BDCDC9-358C-4EE1-8036-537039F06FEC}"/>
                </a:ext>
              </a:extLst>
            </p:cNvPr>
            <p:cNvSpPr txBox="1"/>
            <p:nvPr/>
          </p:nvSpPr>
          <p:spPr>
            <a:xfrm>
              <a:off x="1317729" y="4856435"/>
              <a:ext cx="452165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>
                  <a:latin typeface="Montserrat" panose="00000500000000000000" pitchFamily="2" charset="-52"/>
                  <a:cs typeface="Sarabun" panose="00000500000000000000" pitchFamily="2" charset="-34"/>
                </a:rPr>
                <a:t>Обучающиеся </a:t>
              </a:r>
              <a:r>
                <a:rPr lang="ru-RU" sz="16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группы</a:t>
              </a:r>
            </a:p>
            <a:p>
              <a:r>
                <a:rPr lang="ru-RU" sz="16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641</a:t>
              </a:r>
              <a:r>
                <a:rPr lang="en-US" sz="16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3</a:t>
              </a:r>
              <a:r>
                <a:rPr lang="ru-RU" sz="16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-020302</a:t>
              </a:r>
              <a:r>
                <a:rPr lang="en-US" sz="1600" dirty="0">
                  <a:latin typeface="Montserrat" panose="00000500000000000000" pitchFamily="2" charset="-52"/>
                  <a:cs typeface="Sarabun" panose="00000500000000000000" pitchFamily="2" charset="-34"/>
                </a:rPr>
                <a:t>D</a:t>
              </a:r>
            </a:p>
            <a:p>
              <a:r>
                <a:rPr lang="ru-RU" sz="16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Гижевская В.Д.</a:t>
              </a:r>
              <a:endParaRPr lang="ru-RU" sz="1600" dirty="0">
                <a:latin typeface="Montserrat" panose="00000500000000000000" pitchFamily="2" charset="-52"/>
                <a:cs typeface="Sarabun" panose="00000500000000000000" pitchFamily="2" charset="-34"/>
              </a:endParaRPr>
            </a:p>
            <a:p>
              <a:r>
                <a:rPr lang="ru-RU" sz="16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Николаев О.В</a:t>
              </a:r>
              <a:r>
                <a:rPr lang="ru-RU" sz="1600" dirty="0">
                  <a:latin typeface="Montserrat" panose="00000500000000000000" pitchFamily="2" charset="-52"/>
                  <a:cs typeface="Sarabun" panose="00000500000000000000" pitchFamily="2" charset="-34"/>
                </a:rPr>
                <a:t>.</a:t>
              </a: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8922987" y="4027098"/>
            <a:ext cx="4943858" cy="954107"/>
            <a:chOff x="6648702" y="4487103"/>
            <a:chExt cx="6096000" cy="95410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A6E346-B5F9-4B6B-A28E-972B4ED4948E}"/>
                </a:ext>
              </a:extLst>
            </p:cNvPr>
            <p:cNvSpPr txBox="1"/>
            <p:nvPr/>
          </p:nvSpPr>
          <p:spPr>
            <a:xfrm>
              <a:off x="6648702" y="4487103"/>
              <a:ext cx="2580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-52"/>
                  <a:cs typeface="Sarabun" panose="00000500000000000000" pitchFamily="2" charset="-34"/>
                </a:rPr>
                <a:t>Руководитель: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DCA718-DE5F-4D1F-ADFC-76BE19230D64}"/>
                </a:ext>
              </a:extLst>
            </p:cNvPr>
            <p:cNvSpPr txBox="1"/>
            <p:nvPr/>
          </p:nvSpPr>
          <p:spPr>
            <a:xfrm>
              <a:off x="6648702" y="4856435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>
                  <a:latin typeface="Montserrat" panose="00000500000000000000" pitchFamily="2" charset="-52"/>
                  <a:cs typeface="Sarabun" panose="00000500000000000000" pitchFamily="2" charset="-34"/>
                </a:rPr>
                <a:t>Доцент кафедры ПС</a:t>
              </a:r>
            </a:p>
            <a:p>
              <a:r>
                <a:rPr lang="ru-RU" sz="1600" dirty="0">
                  <a:latin typeface="Montserrat" panose="00000500000000000000" pitchFamily="2" charset="-52"/>
                  <a:cs typeface="Sarabun" panose="00000500000000000000" pitchFamily="2" charset="-34"/>
                </a:rPr>
                <a:t>Зеленко Л.С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471650" y="635766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Montserrat" panose="00000500000000000000" pitchFamily="2" charset="-52"/>
                <a:cs typeface="Times New Roman" panose="02020603050405020304" pitchFamily="18" charset="0"/>
              </a:rPr>
              <a:t>Самара 2021</a:t>
            </a:r>
            <a:endParaRPr lang="ru-RU" sz="1600" dirty="0">
              <a:latin typeface="Montserrat" panose="00000500000000000000" pitchFamily="2" charset="-52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6785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Структурная схема системы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5" y="1449861"/>
            <a:ext cx="9954652" cy="483114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10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83487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Диаграмма </a:t>
            </a:r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вариантов использования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55" y="1509893"/>
            <a:ext cx="9021445" cy="4893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7472" y="1144708"/>
            <a:ext cx="447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Пользователь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11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3225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Диаграмма </a:t>
            </a:r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вариантов использования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7472" y="1144708"/>
            <a:ext cx="447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Администратор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84" y="1642795"/>
            <a:ext cx="8876030" cy="504698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12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4746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Диаграмма </a:t>
            </a:r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вариантов использования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7472" y="1144708"/>
            <a:ext cx="447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Игрок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7" y="1574589"/>
            <a:ext cx="10840362" cy="505914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13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25142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Диаграмма </a:t>
            </a:r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состояний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7472" y="1144708"/>
            <a:ext cx="447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Администратор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553042" y="1508686"/>
            <a:ext cx="9082405" cy="537019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14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6512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Диаграмма </a:t>
            </a:r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состояний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7472" y="1144708"/>
            <a:ext cx="447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Игрок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53042" y="1508686"/>
            <a:ext cx="9783622" cy="524273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15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11759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/>
          <p:cNvGrpSpPr/>
          <p:nvPr/>
        </p:nvGrpSpPr>
        <p:grpSpPr>
          <a:xfrm>
            <a:off x="2401439" y="2346166"/>
            <a:ext cx="2958309" cy="624436"/>
            <a:chOff x="2187255" y="2000177"/>
            <a:chExt cx="2958309" cy="624436"/>
          </a:xfrm>
        </p:grpSpPr>
        <p:sp>
          <p:nvSpPr>
            <p:cNvPr id="16" name="TextBox 15"/>
            <p:cNvSpPr txBox="1"/>
            <p:nvPr/>
          </p:nvSpPr>
          <p:spPr>
            <a:xfrm>
              <a:off x="2187255" y="2000177"/>
              <a:ext cx="2893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Операционная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система 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03911" y="2347614"/>
              <a:ext cx="2841653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Windows 10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Выбор комплекса программных средств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grpSp>
        <p:nvGrpSpPr>
          <p:cNvPr id="27" name="Группа 26"/>
          <p:cNvGrpSpPr/>
          <p:nvPr/>
        </p:nvGrpSpPr>
        <p:grpSpPr>
          <a:xfrm>
            <a:off x="7636585" y="2346166"/>
            <a:ext cx="2958309" cy="624436"/>
            <a:chOff x="2187255" y="2000177"/>
            <a:chExt cx="2958309" cy="624436"/>
          </a:xfrm>
        </p:grpSpPr>
        <p:sp>
          <p:nvSpPr>
            <p:cNvPr id="28" name="TextBox 27"/>
            <p:cNvSpPr txBox="1"/>
            <p:nvPr/>
          </p:nvSpPr>
          <p:spPr>
            <a:xfrm>
              <a:off x="2187255" y="2000177"/>
              <a:ext cx="29306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Язык программирования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03911" y="2347614"/>
              <a:ext cx="2841653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C#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2429048" y="4824723"/>
            <a:ext cx="2958309" cy="624436"/>
            <a:chOff x="2187255" y="2000177"/>
            <a:chExt cx="2958309" cy="624436"/>
          </a:xfrm>
        </p:grpSpPr>
        <p:sp>
          <p:nvSpPr>
            <p:cNvPr id="31" name="TextBox 30"/>
            <p:cNvSpPr txBox="1"/>
            <p:nvPr/>
          </p:nvSpPr>
          <p:spPr>
            <a:xfrm>
              <a:off x="2187255" y="2000177"/>
              <a:ext cx="2161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Среда разработки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03911" y="2347614"/>
              <a:ext cx="2841653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Visual Studio </a:t>
              </a:r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2022 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7636585" y="4824723"/>
            <a:ext cx="2958309" cy="624436"/>
            <a:chOff x="2187255" y="2000177"/>
            <a:chExt cx="2958309" cy="624436"/>
          </a:xfrm>
        </p:grpSpPr>
        <p:sp>
          <p:nvSpPr>
            <p:cNvPr id="34" name="TextBox 33"/>
            <p:cNvSpPr txBox="1"/>
            <p:nvPr/>
          </p:nvSpPr>
          <p:spPr>
            <a:xfrm>
              <a:off x="2187255" y="2000177"/>
              <a:ext cx="2945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Программная платформа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03911" y="2347614"/>
              <a:ext cx="2841653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.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NET </a:t>
              </a:r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6.0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</p:grpSp>
      <p:pic>
        <p:nvPicPr>
          <p:cNvPr id="36" name="Google Shape;22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97754" y="2342229"/>
            <a:ext cx="559258" cy="6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26;p29"/>
          <p:cNvPicPr preferRelativeResize="0"/>
          <p:nvPr/>
        </p:nvPicPr>
        <p:blipFill rotWithShape="1">
          <a:blip r:embed="rId3">
            <a:alphaModFix/>
          </a:blip>
          <a:srcRect l="17961" r="18294"/>
          <a:stretch/>
        </p:blipFill>
        <p:spPr>
          <a:xfrm>
            <a:off x="1678471" y="4816658"/>
            <a:ext cx="705813" cy="69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71" y="2390455"/>
            <a:ext cx="650593" cy="580147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87" y="4886278"/>
            <a:ext cx="1105591" cy="552796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80" y="3414583"/>
            <a:ext cx="720811" cy="720811"/>
          </a:xfrm>
          <a:prstGeom prst="rect">
            <a:avLst/>
          </a:prstGeom>
        </p:spPr>
      </p:pic>
      <p:grpSp>
        <p:nvGrpSpPr>
          <p:cNvPr id="42" name="Группа 41"/>
          <p:cNvGrpSpPr/>
          <p:nvPr/>
        </p:nvGrpSpPr>
        <p:grpSpPr>
          <a:xfrm>
            <a:off x="6078084" y="3489107"/>
            <a:ext cx="2958309" cy="624436"/>
            <a:chOff x="2187255" y="2000177"/>
            <a:chExt cx="2958309" cy="624436"/>
          </a:xfrm>
        </p:grpSpPr>
        <p:sp>
          <p:nvSpPr>
            <p:cNvPr id="43" name="TextBox 42"/>
            <p:cNvSpPr txBox="1"/>
            <p:nvPr/>
          </p:nvSpPr>
          <p:spPr>
            <a:xfrm>
              <a:off x="2187255" y="2000177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СУБД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03911" y="2347614"/>
              <a:ext cx="2841653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MySQL</a:t>
              </a:r>
              <a:r>
                <a:rPr lang="ru-RU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 8.0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16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19995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36174"/>
            <a:ext cx="119827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РЕАЛИЗАЦИЯ</a:t>
            </a:r>
          </a:p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СИСТЕМЫ</a:t>
            </a:r>
            <a:endParaRPr lang="en-US" sz="12000" b="1" dirty="0">
              <a:solidFill>
                <a:schemeClr val="bg1">
                  <a:lumMod val="85000"/>
                  <a:alpha val="3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8843" y="2977914"/>
            <a:ext cx="6720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accent2"/>
                </a:solidFill>
                <a:latin typeface="Montserrat" panose="00000500000000000000" pitchFamily="2" charset="-52"/>
              </a:rPr>
              <a:t>Реализация системы</a:t>
            </a:r>
            <a:endParaRPr lang="en-US" sz="4400" b="1" dirty="0">
              <a:solidFill>
                <a:schemeClr val="accent2"/>
              </a:solidFill>
              <a:latin typeface="Montserrat" panose="00000500000000000000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17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9769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Диаграмма </a:t>
            </a:r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классов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54" y="1326421"/>
            <a:ext cx="6896692" cy="4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18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302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Диаграмма </a:t>
            </a:r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развёртывания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0" y="1935891"/>
            <a:ext cx="10233060" cy="40733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19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69615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flipH="1">
            <a:off x="799069" y="1567543"/>
            <a:ext cx="11392931" cy="4464050"/>
            <a:chOff x="2449513" y="450850"/>
            <a:chExt cx="13613173" cy="5334000"/>
          </a:xfrm>
        </p:grpSpPr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449513" y="4448175"/>
              <a:ext cx="1438275" cy="133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3887788" y="4251325"/>
              <a:ext cx="554038" cy="1533525"/>
            </a:xfrm>
            <a:custGeom>
              <a:avLst/>
              <a:gdLst>
                <a:gd name="T0" fmla="*/ 0 w 349"/>
                <a:gd name="T1" fmla="*/ 966 h 966"/>
                <a:gd name="T2" fmla="*/ 0 w 349"/>
                <a:gd name="T3" fmla="*/ 126 h 966"/>
                <a:gd name="T4" fmla="*/ 349 w 349"/>
                <a:gd name="T5" fmla="*/ 0 h 966"/>
                <a:gd name="T6" fmla="*/ 349 w 349"/>
                <a:gd name="T7" fmla="*/ 713 h 966"/>
                <a:gd name="T8" fmla="*/ 0 w 349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966">
                  <a:moveTo>
                    <a:pt x="0" y="966"/>
                  </a:moveTo>
                  <a:lnTo>
                    <a:pt x="0" y="126"/>
                  </a:lnTo>
                  <a:lnTo>
                    <a:pt x="349" y="0"/>
                  </a:lnTo>
                  <a:lnTo>
                    <a:pt x="349" y="713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4441825" y="4251325"/>
              <a:ext cx="4654321" cy="1131887"/>
            </a:xfrm>
            <a:custGeom>
              <a:avLst/>
              <a:gdLst>
                <a:gd name="T0" fmla="*/ 0 w 2944"/>
                <a:gd name="T1" fmla="*/ 713 h 713"/>
                <a:gd name="T2" fmla="*/ 0 w 2944"/>
                <a:gd name="T3" fmla="*/ 0 h 713"/>
                <a:gd name="T4" fmla="*/ 2686 w 2944"/>
                <a:gd name="T5" fmla="*/ 0 h 713"/>
                <a:gd name="T6" fmla="*/ 2944 w 2944"/>
                <a:gd name="T7" fmla="*/ 356 h 713"/>
                <a:gd name="T8" fmla="*/ 2686 w 2944"/>
                <a:gd name="T9" fmla="*/ 713 h 713"/>
                <a:gd name="T10" fmla="*/ 0 w 2944"/>
                <a:gd name="T11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4" h="713">
                  <a:moveTo>
                    <a:pt x="0" y="713"/>
                  </a:moveTo>
                  <a:lnTo>
                    <a:pt x="0" y="0"/>
                  </a:lnTo>
                  <a:lnTo>
                    <a:pt x="2686" y="0"/>
                  </a:lnTo>
                  <a:lnTo>
                    <a:pt x="2944" y="356"/>
                  </a:lnTo>
                  <a:lnTo>
                    <a:pt x="268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2749551" y="4700588"/>
              <a:ext cx="838200" cy="83502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449513" y="3117850"/>
              <a:ext cx="1438275" cy="13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4441825" y="3117850"/>
              <a:ext cx="4728883" cy="1133475"/>
            </a:xfrm>
            <a:custGeom>
              <a:avLst/>
              <a:gdLst>
                <a:gd name="T0" fmla="*/ 0 w 2511"/>
                <a:gd name="T1" fmla="*/ 714 h 714"/>
                <a:gd name="T2" fmla="*/ 0 w 2511"/>
                <a:gd name="T3" fmla="*/ 0 h 714"/>
                <a:gd name="T4" fmla="*/ 2253 w 2511"/>
                <a:gd name="T5" fmla="*/ 0 h 714"/>
                <a:gd name="T6" fmla="*/ 2511 w 2511"/>
                <a:gd name="T7" fmla="*/ 357 h 714"/>
                <a:gd name="T8" fmla="*/ 2253 w 2511"/>
                <a:gd name="T9" fmla="*/ 714 h 714"/>
                <a:gd name="T10" fmla="*/ 0 w 2511"/>
                <a:gd name="T11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1" h="714">
                  <a:moveTo>
                    <a:pt x="0" y="714"/>
                  </a:moveTo>
                  <a:lnTo>
                    <a:pt x="0" y="0"/>
                  </a:lnTo>
                  <a:lnTo>
                    <a:pt x="2253" y="0"/>
                  </a:lnTo>
                  <a:lnTo>
                    <a:pt x="2511" y="357"/>
                  </a:lnTo>
                  <a:lnTo>
                    <a:pt x="2253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3887788" y="3119438"/>
              <a:ext cx="554038" cy="1333500"/>
            </a:xfrm>
            <a:custGeom>
              <a:avLst/>
              <a:gdLst>
                <a:gd name="T0" fmla="*/ 0 w 349"/>
                <a:gd name="T1" fmla="*/ 840 h 840"/>
                <a:gd name="T2" fmla="*/ 0 w 349"/>
                <a:gd name="T3" fmla="*/ 0 h 840"/>
                <a:gd name="T4" fmla="*/ 349 w 349"/>
                <a:gd name="T5" fmla="*/ 0 h 840"/>
                <a:gd name="T6" fmla="*/ 349 w 349"/>
                <a:gd name="T7" fmla="*/ 714 h 840"/>
                <a:gd name="T8" fmla="*/ 0 w 349"/>
                <a:gd name="T9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840">
                  <a:moveTo>
                    <a:pt x="0" y="840"/>
                  </a:moveTo>
                  <a:lnTo>
                    <a:pt x="0" y="0"/>
                  </a:lnTo>
                  <a:lnTo>
                    <a:pt x="349" y="0"/>
                  </a:lnTo>
                  <a:lnTo>
                    <a:pt x="349" y="714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2749551" y="3367088"/>
              <a:ext cx="838200" cy="83502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>
              <a:off x="2449513" y="1784350"/>
              <a:ext cx="1438275" cy="13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3887788" y="1784350"/>
              <a:ext cx="554038" cy="1333500"/>
            </a:xfrm>
            <a:custGeom>
              <a:avLst/>
              <a:gdLst>
                <a:gd name="T0" fmla="*/ 0 w 349"/>
                <a:gd name="T1" fmla="*/ 840 h 840"/>
                <a:gd name="T2" fmla="*/ 0 w 349"/>
                <a:gd name="T3" fmla="*/ 0 h 840"/>
                <a:gd name="T4" fmla="*/ 349 w 349"/>
                <a:gd name="T5" fmla="*/ 126 h 840"/>
                <a:gd name="T6" fmla="*/ 349 w 349"/>
                <a:gd name="T7" fmla="*/ 840 h 840"/>
                <a:gd name="T8" fmla="*/ 0 w 349"/>
                <a:gd name="T9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840">
                  <a:moveTo>
                    <a:pt x="0" y="840"/>
                  </a:moveTo>
                  <a:lnTo>
                    <a:pt x="0" y="0"/>
                  </a:lnTo>
                  <a:lnTo>
                    <a:pt x="349" y="126"/>
                  </a:lnTo>
                  <a:lnTo>
                    <a:pt x="349" y="840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4441829" y="1985963"/>
              <a:ext cx="4615622" cy="1133475"/>
            </a:xfrm>
            <a:custGeom>
              <a:avLst/>
              <a:gdLst>
                <a:gd name="T0" fmla="*/ 2947 w 3204"/>
                <a:gd name="T1" fmla="*/ 714 h 714"/>
                <a:gd name="T2" fmla="*/ 3204 w 3204"/>
                <a:gd name="T3" fmla="*/ 357 h 714"/>
                <a:gd name="T4" fmla="*/ 2947 w 3204"/>
                <a:gd name="T5" fmla="*/ 0 h 714"/>
                <a:gd name="T6" fmla="*/ 0 w 3204"/>
                <a:gd name="T7" fmla="*/ 0 h 714"/>
                <a:gd name="T8" fmla="*/ 0 w 3204"/>
                <a:gd name="T9" fmla="*/ 714 h 714"/>
                <a:gd name="T10" fmla="*/ 2947 w 3204"/>
                <a:gd name="T11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4" h="714">
                  <a:moveTo>
                    <a:pt x="2947" y="714"/>
                  </a:moveTo>
                  <a:lnTo>
                    <a:pt x="3204" y="357"/>
                  </a:lnTo>
                  <a:lnTo>
                    <a:pt x="2947" y="0"/>
                  </a:lnTo>
                  <a:lnTo>
                    <a:pt x="0" y="0"/>
                  </a:lnTo>
                  <a:lnTo>
                    <a:pt x="0" y="714"/>
                  </a:lnTo>
                  <a:lnTo>
                    <a:pt x="2947" y="7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5"/>
            <p:cNvSpPr>
              <a:spLocks noChangeArrowheads="1"/>
            </p:cNvSpPr>
            <p:nvPr/>
          </p:nvSpPr>
          <p:spPr bwMode="auto">
            <a:xfrm>
              <a:off x="2749551" y="2035175"/>
              <a:ext cx="838200" cy="83502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2449513" y="450850"/>
              <a:ext cx="1438275" cy="13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3887788" y="450850"/>
              <a:ext cx="554038" cy="1533525"/>
            </a:xfrm>
            <a:custGeom>
              <a:avLst/>
              <a:gdLst>
                <a:gd name="T0" fmla="*/ 0 w 349"/>
                <a:gd name="T1" fmla="*/ 840 h 966"/>
                <a:gd name="T2" fmla="*/ 0 w 349"/>
                <a:gd name="T3" fmla="*/ 0 h 966"/>
                <a:gd name="T4" fmla="*/ 349 w 349"/>
                <a:gd name="T5" fmla="*/ 252 h 966"/>
                <a:gd name="T6" fmla="*/ 349 w 349"/>
                <a:gd name="T7" fmla="*/ 966 h 966"/>
                <a:gd name="T8" fmla="*/ 0 w 349"/>
                <a:gd name="T9" fmla="*/ 84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966">
                  <a:moveTo>
                    <a:pt x="0" y="840"/>
                  </a:moveTo>
                  <a:lnTo>
                    <a:pt x="0" y="0"/>
                  </a:lnTo>
                  <a:lnTo>
                    <a:pt x="349" y="252"/>
                  </a:lnTo>
                  <a:lnTo>
                    <a:pt x="349" y="966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4441830" y="850900"/>
              <a:ext cx="11620856" cy="1135063"/>
            </a:xfrm>
            <a:custGeom>
              <a:avLst/>
              <a:gdLst>
                <a:gd name="T0" fmla="*/ 2488 w 2746"/>
                <a:gd name="T1" fmla="*/ 715 h 715"/>
                <a:gd name="T2" fmla="*/ 2746 w 2746"/>
                <a:gd name="T3" fmla="*/ 359 h 715"/>
                <a:gd name="T4" fmla="*/ 2488 w 2746"/>
                <a:gd name="T5" fmla="*/ 0 h 715"/>
                <a:gd name="T6" fmla="*/ 0 w 2746"/>
                <a:gd name="T7" fmla="*/ 0 h 715"/>
                <a:gd name="T8" fmla="*/ 0 w 2746"/>
                <a:gd name="T9" fmla="*/ 715 h 715"/>
                <a:gd name="T10" fmla="*/ 2488 w 2746"/>
                <a:gd name="T11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6" h="715">
                  <a:moveTo>
                    <a:pt x="2488" y="715"/>
                  </a:moveTo>
                  <a:lnTo>
                    <a:pt x="2746" y="359"/>
                  </a:lnTo>
                  <a:lnTo>
                    <a:pt x="2488" y="0"/>
                  </a:lnTo>
                  <a:lnTo>
                    <a:pt x="0" y="0"/>
                  </a:lnTo>
                  <a:lnTo>
                    <a:pt x="0" y="715"/>
                  </a:lnTo>
                  <a:lnTo>
                    <a:pt x="2488" y="7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6569" y="702206"/>
            <a:ext cx="393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-52"/>
              </a:rPr>
              <a:t>Цель и задачи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359959" y="3037521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0</a:t>
            </a:r>
            <a:r>
              <a:rPr lang="ru-RU" sz="2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1</a:t>
            </a:r>
            <a:endParaRPr lang="en-US" sz="20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335112" y="4156191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0</a:t>
            </a:r>
            <a:r>
              <a:rPr lang="ru-RU" sz="2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2</a:t>
            </a:r>
            <a:endParaRPr lang="en-US" sz="20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334311" y="5274903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0</a:t>
            </a:r>
            <a:r>
              <a:rPr lang="ru-RU" sz="2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3</a:t>
            </a:r>
            <a:endParaRPr lang="en-US" sz="20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05804" y="3022379"/>
            <a:ext cx="358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ru-RU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Произвести анализ предметной области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723323" y="3057173"/>
            <a:ext cx="522957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spc="-1" dirty="0" smtClean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рассмотреть </a:t>
            </a:r>
            <a:r>
              <a:rPr lang="ru-RU" sz="1200" spc="-1" dirty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основные понятия предметной области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spc="-1" dirty="0" smtClean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рассмотреть </a:t>
            </a:r>
            <a:r>
              <a:rPr lang="ru-RU" sz="1200" spc="-1" dirty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системы-аналоги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spc="-1" dirty="0" smtClean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построить </a:t>
            </a:r>
            <a:r>
              <a:rPr lang="ru-RU" sz="1200" spc="-1" dirty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диаграмму объектов предметной области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199405" y="3970989"/>
            <a:ext cx="300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ru-RU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Спроектировать систему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735330" y="4878511"/>
            <a:ext cx="246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ru-RU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систему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716338" y="2075096"/>
            <a:ext cx="772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Разработать </a:t>
            </a:r>
            <a:r>
              <a:rPr lang="ru-RU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автоматизированную систему для игры в </a:t>
            </a:r>
            <a:r>
              <a:rPr lang="ru-RU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PUZZLE</a:t>
            </a:r>
            <a:r>
              <a:rPr lang="ru-RU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» </a:t>
            </a:r>
            <a:r>
              <a:rPr lang="ru-RU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 функциями администратора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723324" y="4004455"/>
            <a:ext cx="522957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spc="-1" dirty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составить спецификацию требований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spc="-1" dirty="0" smtClean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разработать </a:t>
            </a:r>
            <a:r>
              <a:rPr lang="ru-RU" sz="1200" spc="-1" dirty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прототип интерфейса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spc="-1" dirty="0" smtClean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разработать </a:t>
            </a:r>
            <a:r>
              <a:rPr lang="ru-RU" sz="1200" spc="-1" dirty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UML-проект системы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18723" y="4951737"/>
            <a:ext cx="522957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spc="-1" dirty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разработать систему в соответствии со спецификацией требований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spc="-1" dirty="0">
                <a:solidFill>
                  <a:srgbClr val="000000"/>
                </a:solidFill>
                <a:latin typeface="Montserrat" panose="00000500000000000000" pitchFamily="2" charset="-52"/>
                <a:ea typeface="DejaVu Sans"/>
              </a:rPr>
              <a:t>проверить работоспособность системы на наборе тестов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Montserrat" panose="00000500000000000000" pitchFamily="2" charset="-52"/>
              </a:rPr>
              <a:t>2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00688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Физическая модель БД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36" y="1656796"/>
            <a:ext cx="5868927" cy="41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20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4606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Демонстрация работы системы</a:t>
            </a:r>
            <a:endParaRPr lang="ru-RU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Puzzl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410" y="1161536"/>
            <a:ext cx="9585180" cy="539166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21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9256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289520" y="1465943"/>
            <a:ext cx="4029083" cy="4517458"/>
            <a:chOff x="7019926" y="815975"/>
            <a:chExt cx="4557712" cy="5110163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9563101" y="1274763"/>
              <a:ext cx="106363" cy="3867150"/>
            </a:xfrm>
            <a:custGeom>
              <a:avLst/>
              <a:gdLst>
                <a:gd name="T0" fmla="*/ 41 w 67"/>
                <a:gd name="T1" fmla="*/ 2436 h 2436"/>
                <a:gd name="T2" fmla="*/ 0 w 67"/>
                <a:gd name="T3" fmla="*/ 2182 h 2436"/>
                <a:gd name="T4" fmla="*/ 26 w 67"/>
                <a:gd name="T5" fmla="*/ 0 h 2436"/>
                <a:gd name="T6" fmla="*/ 67 w 67"/>
                <a:gd name="T7" fmla="*/ 255 h 2436"/>
                <a:gd name="T8" fmla="*/ 41 w 67"/>
                <a:gd name="T9" fmla="*/ 2436 h 2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436">
                  <a:moveTo>
                    <a:pt x="41" y="2436"/>
                  </a:moveTo>
                  <a:lnTo>
                    <a:pt x="0" y="2182"/>
                  </a:lnTo>
                  <a:lnTo>
                    <a:pt x="26" y="0"/>
                  </a:lnTo>
                  <a:lnTo>
                    <a:pt x="67" y="255"/>
                  </a:lnTo>
                  <a:lnTo>
                    <a:pt x="41" y="243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604376" y="1274763"/>
              <a:ext cx="1533525" cy="409575"/>
            </a:xfrm>
            <a:custGeom>
              <a:avLst/>
              <a:gdLst>
                <a:gd name="T0" fmla="*/ 41 w 966"/>
                <a:gd name="T1" fmla="*/ 255 h 258"/>
                <a:gd name="T2" fmla="*/ 0 w 966"/>
                <a:gd name="T3" fmla="*/ 0 h 258"/>
                <a:gd name="T4" fmla="*/ 926 w 966"/>
                <a:gd name="T5" fmla="*/ 2 h 258"/>
                <a:gd name="T6" fmla="*/ 966 w 966"/>
                <a:gd name="T7" fmla="*/ 258 h 258"/>
                <a:gd name="T8" fmla="*/ 41 w 966"/>
                <a:gd name="T9" fmla="*/ 25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258">
                  <a:moveTo>
                    <a:pt x="41" y="255"/>
                  </a:moveTo>
                  <a:lnTo>
                    <a:pt x="0" y="0"/>
                  </a:lnTo>
                  <a:lnTo>
                    <a:pt x="926" y="2"/>
                  </a:lnTo>
                  <a:lnTo>
                    <a:pt x="966" y="258"/>
                  </a:lnTo>
                  <a:lnTo>
                    <a:pt x="41" y="25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628188" y="1679575"/>
              <a:ext cx="1509713" cy="3468688"/>
            </a:xfrm>
            <a:custGeom>
              <a:avLst/>
              <a:gdLst>
                <a:gd name="T0" fmla="*/ 951 w 951"/>
                <a:gd name="T1" fmla="*/ 3 h 2185"/>
                <a:gd name="T2" fmla="*/ 925 w 951"/>
                <a:gd name="T3" fmla="*/ 2185 h 2185"/>
                <a:gd name="T4" fmla="*/ 0 w 951"/>
                <a:gd name="T5" fmla="*/ 2181 h 2185"/>
                <a:gd name="T6" fmla="*/ 26 w 951"/>
                <a:gd name="T7" fmla="*/ 0 h 2185"/>
                <a:gd name="T8" fmla="*/ 951 w 951"/>
                <a:gd name="T9" fmla="*/ 3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1" h="2185">
                  <a:moveTo>
                    <a:pt x="951" y="3"/>
                  </a:moveTo>
                  <a:lnTo>
                    <a:pt x="925" y="2185"/>
                  </a:lnTo>
                  <a:lnTo>
                    <a:pt x="0" y="2181"/>
                  </a:lnTo>
                  <a:lnTo>
                    <a:pt x="26" y="0"/>
                  </a:lnTo>
                  <a:lnTo>
                    <a:pt x="951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756526" y="2232025"/>
              <a:ext cx="928688" cy="3243263"/>
            </a:xfrm>
            <a:custGeom>
              <a:avLst/>
              <a:gdLst>
                <a:gd name="T0" fmla="*/ 575 w 585"/>
                <a:gd name="T1" fmla="*/ 2043 h 2043"/>
                <a:gd name="T2" fmla="*/ 0 w 585"/>
                <a:gd name="T3" fmla="*/ 1809 h 2043"/>
                <a:gd name="T4" fmla="*/ 10 w 585"/>
                <a:gd name="T5" fmla="*/ 0 h 2043"/>
                <a:gd name="T6" fmla="*/ 585 w 585"/>
                <a:gd name="T7" fmla="*/ 235 h 2043"/>
                <a:gd name="T8" fmla="*/ 575 w 585"/>
                <a:gd name="T9" fmla="*/ 2043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2043">
                  <a:moveTo>
                    <a:pt x="575" y="2043"/>
                  </a:moveTo>
                  <a:lnTo>
                    <a:pt x="0" y="1809"/>
                  </a:lnTo>
                  <a:lnTo>
                    <a:pt x="10" y="0"/>
                  </a:lnTo>
                  <a:lnTo>
                    <a:pt x="585" y="235"/>
                  </a:lnTo>
                  <a:lnTo>
                    <a:pt x="575" y="2043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772401" y="2093913"/>
              <a:ext cx="2095500" cy="511175"/>
            </a:xfrm>
            <a:custGeom>
              <a:avLst/>
              <a:gdLst>
                <a:gd name="T0" fmla="*/ 575 w 1320"/>
                <a:gd name="T1" fmla="*/ 322 h 322"/>
                <a:gd name="T2" fmla="*/ 0 w 1320"/>
                <a:gd name="T3" fmla="*/ 87 h 322"/>
                <a:gd name="T4" fmla="*/ 747 w 1320"/>
                <a:gd name="T5" fmla="*/ 0 h 322"/>
                <a:gd name="T6" fmla="*/ 1320 w 1320"/>
                <a:gd name="T7" fmla="*/ 234 h 322"/>
                <a:gd name="T8" fmla="*/ 575 w 1320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322">
                  <a:moveTo>
                    <a:pt x="575" y="322"/>
                  </a:moveTo>
                  <a:lnTo>
                    <a:pt x="0" y="87"/>
                  </a:lnTo>
                  <a:lnTo>
                    <a:pt x="747" y="0"/>
                  </a:lnTo>
                  <a:lnTo>
                    <a:pt x="1320" y="234"/>
                  </a:lnTo>
                  <a:lnTo>
                    <a:pt x="575" y="3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8669338" y="2465388"/>
              <a:ext cx="1198563" cy="3009900"/>
            </a:xfrm>
            <a:custGeom>
              <a:avLst/>
              <a:gdLst>
                <a:gd name="T0" fmla="*/ 755 w 755"/>
                <a:gd name="T1" fmla="*/ 0 h 1896"/>
                <a:gd name="T2" fmla="*/ 748 w 755"/>
                <a:gd name="T3" fmla="*/ 1809 h 1896"/>
                <a:gd name="T4" fmla="*/ 0 w 755"/>
                <a:gd name="T5" fmla="*/ 1896 h 1896"/>
                <a:gd name="T6" fmla="*/ 10 w 755"/>
                <a:gd name="T7" fmla="*/ 88 h 1896"/>
                <a:gd name="T8" fmla="*/ 755 w 755"/>
                <a:gd name="T9" fmla="*/ 0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5" h="1896">
                  <a:moveTo>
                    <a:pt x="755" y="0"/>
                  </a:moveTo>
                  <a:lnTo>
                    <a:pt x="748" y="1809"/>
                  </a:lnTo>
                  <a:lnTo>
                    <a:pt x="0" y="1896"/>
                  </a:lnTo>
                  <a:lnTo>
                    <a:pt x="10" y="88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140576" y="2992438"/>
              <a:ext cx="349250" cy="2933700"/>
            </a:xfrm>
            <a:custGeom>
              <a:avLst/>
              <a:gdLst>
                <a:gd name="T0" fmla="*/ 211 w 220"/>
                <a:gd name="T1" fmla="*/ 1848 h 1848"/>
                <a:gd name="T2" fmla="*/ 0 w 220"/>
                <a:gd name="T3" fmla="*/ 1586 h 1848"/>
                <a:gd name="T4" fmla="*/ 9 w 220"/>
                <a:gd name="T5" fmla="*/ 0 h 1848"/>
                <a:gd name="T6" fmla="*/ 220 w 220"/>
                <a:gd name="T7" fmla="*/ 260 h 1848"/>
                <a:gd name="T8" fmla="*/ 211 w 220"/>
                <a:gd name="T9" fmla="*/ 184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48">
                  <a:moveTo>
                    <a:pt x="211" y="1848"/>
                  </a:moveTo>
                  <a:lnTo>
                    <a:pt x="0" y="1586"/>
                  </a:lnTo>
                  <a:lnTo>
                    <a:pt x="9" y="0"/>
                  </a:lnTo>
                  <a:lnTo>
                    <a:pt x="220" y="260"/>
                  </a:lnTo>
                  <a:lnTo>
                    <a:pt x="211" y="184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154863" y="2946400"/>
              <a:ext cx="1665288" cy="458788"/>
            </a:xfrm>
            <a:custGeom>
              <a:avLst/>
              <a:gdLst>
                <a:gd name="T0" fmla="*/ 211 w 1049"/>
                <a:gd name="T1" fmla="*/ 289 h 289"/>
                <a:gd name="T2" fmla="*/ 0 w 1049"/>
                <a:gd name="T3" fmla="*/ 29 h 289"/>
                <a:gd name="T4" fmla="*/ 838 w 1049"/>
                <a:gd name="T5" fmla="*/ 0 h 289"/>
                <a:gd name="T6" fmla="*/ 1049 w 1049"/>
                <a:gd name="T7" fmla="*/ 261 h 289"/>
                <a:gd name="T8" fmla="*/ 211 w 1049"/>
                <a:gd name="T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289">
                  <a:moveTo>
                    <a:pt x="211" y="289"/>
                  </a:moveTo>
                  <a:lnTo>
                    <a:pt x="0" y="29"/>
                  </a:lnTo>
                  <a:lnTo>
                    <a:pt x="838" y="0"/>
                  </a:lnTo>
                  <a:lnTo>
                    <a:pt x="1049" y="261"/>
                  </a:lnTo>
                  <a:lnTo>
                    <a:pt x="211" y="28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475538" y="3360738"/>
              <a:ext cx="1344613" cy="2565400"/>
            </a:xfrm>
            <a:custGeom>
              <a:avLst/>
              <a:gdLst>
                <a:gd name="T0" fmla="*/ 847 w 847"/>
                <a:gd name="T1" fmla="*/ 0 h 1616"/>
                <a:gd name="T2" fmla="*/ 840 w 847"/>
                <a:gd name="T3" fmla="*/ 1586 h 1616"/>
                <a:gd name="T4" fmla="*/ 0 w 847"/>
                <a:gd name="T5" fmla="*/ 1616 h 1616"/>
                <a:gd name="T6" fmla="*/ 9 w 847"/>
                <a:gd name="T7" fmla="*/ 28 h 1616"/>
                <a:gd name="T8" fmla="*/ 847 w 847"/>
                <a:gd name="T9" fmla="*/ 0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7" h="1616">
                  <a:moveTo>
                    <a:pt x="847" y="0"/>
                  </a:moveTo>
                  <a:lnTo>
                    <a:pt x="840" y="1586"/>
                  </a:lnTo>
                  <a:lnTo>
                    <a:pt x="0" y="1616"/>
                  </a:lnTo>
                  <a:lnTo>
                    <a:pt x="9" y="28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8174038" y="2047875"/>
              <a:ext cx="198438" cy="188913"/>
            </a:xfrm>
            <a:custGeom>
              <a:avLst/>
              <a:gdLst>
                <a:gd name="T0" fmla="*/ 0 w 125"/>
                <a:gd name="T1" fmla="*/ 36 h 119"/>
                <a:gd name="T2" fmla="*/ 125 w 125"/>
                <a:gd name="T3" fmla="*/ 0 h 119"/>
                <a:gd name="T4" fmla="*/ 92 w 125"/>
                <a:gd name="T5" fmla="*/ 119 h 119"/>
                <a:gd name="T6" fmla="*/ 0 w 125"/>
                <a:gd name="T7" fmla="*/ 3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19">
                  <a:moveTo>
                    <a:pt x="0" y="36"/>
                  </a:moveTo>
                  <a:lnTo>
                    <a:pt x="125" y="0"/>
                  </a:lnTo>
                  <a:lnTo>
                    <a:pt x="92" y="11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7531101" y="1758950"/>
              <a:ext cx="808038" cy="1143000"/>
            </a:xfrm>
            <a:custGeom>
              <a:avLst/>
              <a:gdLst>
                <a:gd name="T0" fmla="*/ 37 w 215"/>
                <a:gd name="T1" fmla="*/ 302 h 304"/>
                <a:gd name="T2" fmla="*/ 36 w 215"/>
                <a:gd name="T3" fmla="*/ 266 h 304"/>
                <a:gd name="T4" fmla="*/ 71 w 215"/>
                <a:gd name="T5" fmla="*/ 89 h 304"/>
                <a:gd name="T6" fmla="*/ 103 w 215"/>
                <a:gd name="T7" fmla="*/ 48 h 304"/>
                <a:gd name="T8" fmla="*/ 119 w 215"/>
                <a:gd name="T9" fmla="*/ 39 h 304"/>
                <a:gd name="T10" fmla="*/ 133 w 215"/>
                <a:gd name="T11" fmla="*/ 36 h 304"/>
                <a:gd name="T12" fmla="*/ 146 w 215"/>
                <a:gd name="T13" fmla="*/ 39 h 304"/>
                <a:gd name="T14" fmla="*/ 165 w 215"/>
                <a:gd name="T15" fmla="*/ 55 h 304"/>
                <a:gd name="T16" fmla="*/ 180 w 215"/>
                <a:gd name="T17" fmla="*/ 90 h 304"/>
                <a:gd name="T18" fmla="*/ 215 w 215"/>
                <a:gd name="T19" fmla="*/ 81 h 304"/>
                <a:gd name="T20" fmla="*/ 184 w 215"/>
                <a:gd name="T21" fmla="*/ 23 h 304"/>
                <a:gd name="T22" fmla="*/ 160 w 215"/>
                <a:gd name="T23" fmla="*/ 6 h 304"/>
                <a:gd name="T24" fmla="*/ 133 w 215"/>
                <a:gd name="T25" fmla="*/ 0 h 304"/>
                <a:gd name="T26" fmla="*/ 106 w 215"/>
                <a:gd name="T27" fmla="*/ 5 h 304"/>
                <a:gd name="T28" fmla="*/ 64 w 215"/>
                <a:gd name="T29" fmla="*/ 35 h 304"/>
                <a:gd name="T30" fmla="*/ 18 w 215"/>
                <a:gd name="T31" fmla="*/ 125 h 304"/>
                <a:gd name="T32" fmla="*/ 0 w 215"/>
                <a:gd name="T33" fmla="*/ 266 h 304"/>
                <a:gd name="T34" fmla="*/ 1 w 215"/>
                <a:gd name="T35" fmla="*/ 304 h 304"/>
                <a:gd name="T36" fmla="*/ 37 w 215"/>
                <a:gd name="T37" fmla="*/ 30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5" h="304">
                  <a:moveTo>
                    <a:pt x="37" y="302"/>
                  </a:moveTo>
                  <a:cubicBezTo>
                    <a:pt x="36" y="289"/>
                    <a:pt x="36" y="277"/>
                    <a:pt x="36" y="266"/>
                  </a:cubicBezTo>
                  <a:cubicBezTo>
                    <a:pt x="35" y="185"/>
                    <a:pt x="51" y="126"/>
                    <a:pt x="71" y="89"/>
                  </a:cubicBezTo>
                  <a:cubicBezTo>
                    <a:pt x="81" y="70"/>
                    <a:pt x="93" y="56"/>
                    <a:pt x="103" y="48"/>
                  </a:cubicBezTo>
                  <a:cubicBezTo>
                    <a:pt x="109" y="44"/>
                    <a:pt x="114" y="41"/>
                    <a:pt x="119" y="39"/>
                  </a:cubicBezTo>
                  <a:cubicBezTo>
                    <a:pt x="124" y="37"/>
                    <a:pt x="128" y="36"/>
                    <a:pt x="133" y="36"/>
                  </a:cubicBezTo>
                  <a:cubicBezTo>
                    <a:pt x="137" y="36"/>
                    <a:pt x="141" y="37"/>
                    <a:pt x="146" y="39"/>
                  </a:cubicBezTo>
                  <a:cubicBezTo>
                    <a:pt x="152" y="42"/>
                    <a:pt x="158" y="47"/>
                    <a:pt x="165" y="55"/>
                  </a:cubicBezTo>
                  <a:cubicBezTo>
                    <a:pt x="171" y="64"/>
                    <a:pt x="176" y="75"/>
                    <a:pt x="180" y="9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08" y="56"/>
                    <a:pt x="198" y="37"/>
                    <a:pt x="184" y="23"/>
                  </a:cubicBezTo>
                  <a:cubicBezTo>
                    <a:pt x="177" y="16"/>
                    <a:pt x="169" y="10"/>
                    <a:pt x="160" y="6"/>
                  </a:cubicBezTo>
                  <a:cubicBezTo>
                    <a:pt x="151" y="2"/>
                    <a:pt x="142" y="0"/>
                    <a:pt x="133" y="0"/>
                  </a:cubicBezTo>
                  <a:cubicBezTo>
                    <a:pt x="124" y="0"/>
                    <a:pt x="115" y="2"/>
                    <a:pt x="106" y="5"/>
                  </a:cubicBezTo>
                  <a:cubicBezTo>
                    <a:pt x="91" y="11"/>
                    <a:pt x="77" y="21"/>
                    <a:pt x="64" y="35"/>
                  </a:cubicBezTo>
                  <a:cubicBezTo>
                    <a:pt x="45" y="57"/>
                    <a:pt x="29" y="86"/>
                    <a:pt x="18" y="125"/>
                  </a:cubicBezTo>
                  <a:cubicBezTo>
                    <a:pt x="6" y="163"/>
                    <a:pt x="0" y="210"/>
                    <a:pt x="0" y="266"/>
                  </a:cubicBezTo>
                  <a:cubicBezTo>
                    <a:pt x="0" y="278"/>
                    <a:pt x="0" y="291"/>
                    <a:pt x="1" y="304"/>
                  </a:cubicBezTo>
                  <a:lnTo>
                    <a:pt x="37" y="3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9609138" y="1214438"/>
              <a:ext cx="203200" cy="187325"/>
            </a:xfrm>
            <a:custGeom>
              <a:avLst/>
              <a:gdLst>
                <a:gd name="T0" fmla="*/ 0 w 128"/>
                <a:gd name="T1" fmla="*/ 35 h 118"/>
                <a:gd name="T2" fmla="*/ 128 w 128"/>
                <a:gd name="T3" fmla="*/ 0 h 118"/>
                <a:gd name="T4" fmla="*/ 92 w 128"/>
                <a:gd name="T5" fmla="*/ 118 h 118"/>
                <a:gd name="T6" fmla="*/ 0 w 128"/>
                <a:gd name="T7" fmla="*/ 3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8">
                  <a:moveTo>
                    <a:pt x="0" y="35"/>
                  </a:moveTo>
                  <a:lnTo>
                    <a:pt x="128" y="0"/>
                  </a:lnTo>
                  <a:lnTo>
                    <a:pt x="92" y="118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8853488" y="815975"/>
              <a:ext cx="920750" cy="1544638"/>
            </a:xfrm>
            <a:custGeom>
              <a:avLst/>
              <a:gdLst>
                <a:gd name="T0" fmla="*/ 45 w 245"/>
                <a:gd name="T1" fmla="*/ 406 h 411"/>
                <a:gd name="T2" fmla="*/ 36 w 245"/>
                <a:gd name="T3" fmla="*/ 268 h 411"/>
                <a:gd name="T4" fmla="*/ 45 w 245"/>
                <a:gd name="T5" fmla="*/ 159 h 411"/>
                <a:gd name="T6" fmla="*/ 60 w 245"/>
                <a:gd name="T7" fmla="*/ 101 h 411"/>
                <a:gd name="T8" fmla="*/ 91 w 245"/>
                <a:gd name="T9" fmla="*/ 50 h 411"/>
                <a:gd name="T10" fmla="*/ 107 w 245"/>
                <a:gd name="T11" fmla="*/ 39 h 411"/>
                <a:gd name="T12" fmla="*/ 123 w 245"/>
                <a:gd name="T13" fmla="*/ 36 h 411"/>
                <a:gd name="T14" fmla="*/ 144 w 245"/>
                <a:gd name="T15" fmla="*/ 41 h 411"/>
                <a:gd name="T16" fmla="*/ 179 w 245"/>
                <a:gd name="T17" fmla="*/ 70 h 411"/>
                <a:gd name="T18" fmla="*/ 211 w 245"/>
                <a:gd name="T19" fmla="*/ 127 h 411"/>
                <a:gd name="T20" fmla="*/ 245 w 245"/>
                <a:gd name="T21" fmla="*/ 112 h 411"/>
                <a:gd name="T22" fmla="*/ 191 w 245"/>
                <a:gd name="T23" fmla="*/ 31 h 411"/>
                <a:gd name="T24" fmla="*/ 159 w 245"/>
                <a:gd name="T25" fmla="*/ 8 h 411"/>
                <a:gd name="T26" fmla="*/ 123 w 245"/>
                <a:gd name="T27" fmla="*/ 0 h 411"/>
                <a:gd name="T28" fmla="*/ 96 w 245"/>
                <a:gd name="T29" fmla="*/ 5 h 411"/>
                <a:gd name="T30" fmla="*/ 56 w 245"/>
                <a:gd name="T31" fmla="*/ 35 h 411"/>
                <a:gd name="T32" fmla="*/ 15 w 245"/>
                <a:gd name="T33" fmla="*/ 124 h 411"/>
                <a:gd name="T34" fmla="*/ 0 w 245"/>
                <a:gd name="T35" fmla="*/ 268 h 411"/>
                <a:gd name="T36" fmla="*/ 9 w 245"/>
                <a:gd name="T37" fmla="*/ 411 h 411"/>
                <a:gd name="T38" fmla="*/ 45 w 245"/>
                <a:gd name="T39" fmla="*/ 40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5" h="411">
                  <a:moveTo>
                    <a:pt x="45" y="406"/>
                  </a:moveTo>
                  <a:cubicBezTo>
                    <a:pt x="39" y="355"/>
                    <a:pt x="36" y="309"/>
                    <a:pt x="36" y="268"/>
                  </a:cubicBezTo>
                  <a:cubicBezTo>
                    <a:pt x="36" y="226"/>
                    <a:pt x="39" y="189"/>
                    <a:pt x="45" y="159"/>
                  </a:cubicBezTo>
                  <a:cubicBezTo>
                    <a:pt x="49" y="136"/>
                    <a:pt x="54" y="117"/>
                    <a:pt x="60" y="101"/>
                  </a:cubicBezTo>
                  <a:cubicBezTo>
                    <a:pt x="69" y="77"/>
                    <a:pt x="80" y="60"/>
                    <a:pt x="91" y="50"/>
                  </a:cubicBezTo>
                  <a:cubicBezTo>
                    <a:pt x="97" y="45"/>
                    <a:pt x="102" y="42"/>
                    <a:pt x="107" y="39"/>
                  </a:cubicBezTo>
                  <a:cubicBezTo>
                    <a:pt x="112" y="37"/>
                    <a:pt x="118" y="36"/>
                    <a:pt x="123" y="36"/>
                  </a:cubicBezTo>
                  <a:cubicBezTo>
                    <a:pt x="129" y="36"/>
                    <a:pt x="136" y="38"/>
                    <a:pt x="144" y="41"/>
                  </a:cubicBezTo>
                  <a:cubicBezTo>
                    <a:pt x="155" y="46"/>
                    <a:pt x="167" y="56"/>
                    <a:pt x="179" y="70"/>
                  </a:cubicBezTo>
                  <a:cubicBezTo>
                    <a:pt x="190" y="84"/>
                    <a:pt x="202" y="103"/>
                    <a:pt x="211" y="127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30" y="78"/>
                    <a:pt x="212" y="51"/>
                    <a:pt x="191" y="31"/>
                  </a:cubicBezTo>
                  <a:cubicBezTo>
                    <a:pt x="181" y="22"/>
                    <a:pt x="170" y="14"/>
                    <a:pt x="159" y="8"/>
                  </a:cubicBezTo>
                  <a:cubicBezTo>
                    <a:pt x="147" y="3"/>
                    <a:pt x="135" y="0"/>
                    <a:pt x="123" y="0"/>
                  </a:cubicBezTo>
                  <a:cubicBezTo>
                    <a:pt x="114" y="0"/>
                    <a:pt x="105" y="2"/>
                    <a:pt x="96" y="5"/>
                  </a:cubicBezTo>
                  <a:cubicBezTo>
                    <a:pt x="81" y="10"/>
                    <a:pt x="68" y="21"/>
                    <a:pt x="56" y="35"/>
                  </a:cubicBezTo>
                  <a:cubicBezTo>
                    <a:pt x="39" y="56"/>
                    <a:pt x="25" y="85"/>
                    <a:pt x="15" y="124"/>
                  </a:cubicBezTo>
                  <a:cubicBezTo>
                    <a:pt x="6" y="162"/>
                    <a:pt x="0" y="210"/>
                    <a:pt x="0" y="268"/>
                  </a:cubicBezTo>
                  <a:cubicBezTo>
                    <a:pt x="0" y="310"/>
                    <a:pt x="3" y="358"/>
                    <a:pt x="9" y="411"/>
                  </a:cubicBezTo>
                  <a:lnTo>
                    <a:pt x="45" y="4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275638" y="2608263"/>
              <a:ext cx="404813" cy="2825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7019926" y="3402013"/>
              <a:ext cx="458788" cy="3190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11123613" y="1739900"/>
              <a:ext cx="454025" cy="3206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327881" y="3778199"/>
            <a:ext cx="320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0</a:t>
            </a:r>
            <a:r>
              <a:rPr lang="ru-RU" sz="1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1</a:t>
            </a:r>
            <a:endParaRPr lang="en-US" sz="10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04204" y="3043342"/>
            <a:ext cx="346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0</a:t>
            </a:r>
            <a:r>
              <a:rPr lang="ru-RU" sz="1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2</a:t>
            </a:r>
            <a:endParaRPr lang="en-US" sz="10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941703" y="2288136"/>
            <a:ext cx="346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0</a:t>
            </a:r>
            <a:r>
              <a:rPr lang="ru-RU" sz="1000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3</a:t>
            </a:r>
            <a:endParaRPr lang="en-US" sz="10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6554475" y="4938742"/>
            <a:ext cx="539616" cy="702785"/>
            <a:chOff x="11255376" y="0"/>
            <a:chExt cx="666750" cy="868363"/>
          </a:xfrm>
          <a:solidFill>
            <a:schemeClr val="bg1"/>
          </a:solidFill>
        </p:grpSpPr>
        <p:sp>
          <p:nvSpPr>
            <p:cNvPr id="77" name="Freeform 16"/>
            <p:cNvSpPr>
              <a:spLocks noEditPoints="1"/>
            </p:cNvSpPr>
            <p:nvPr/>
          </p:nvSpPr>
          <p:spPr bwMode="auto">
            <a:xfrm>
              <a:off x="11255376" y="0"/>
              <a:ext cx="666750" cy="666750"/>
            </a:xfrm>
            <a:custGeom>
              <a:avLst/>
              <a:gdLst>
                <a:gd name="T0" fmla="*/ 98 w 196"/>
                <a:gd name="T1" fmla="*/ 16 h 196"/>
                <a:gd name="T2" fmla="*/ 180 w 196"/>
                <a:gd name="T3" fmla="*/ 98 h 196"/>
                <a:gd name="T4" fmla="*/ 98 w 196"/>
                <a:gd name="T5" fmla="*/ 180 h 196"/>
                <a:gd name="T6" fmla="*/ 16 w 196"/>
                <a:gd name="T7" fmla="*/ 98 h 196"/>
                <a:gd name="T8" fmla="*/ 98 w 196"/>
                <a:gd name="T9" fmla="*/ 16 h 196"/>
                <a:gd name="T10" fmla="*/ 98 w 196"/>
                <a:gd name="T11" fmla="*/ 0 h 196"/>
                <a:gd name="T12" fmla="*/ 0 w 196"/>
                <a:gd name="T13" fmla="*/ 98 h 196"/>
                <a:gd name="T14" fmla="*/ 98 w 196"/>
                <a:gd name="T15" fmla="*/ 196 h 196"/>
                <a:gd name="T16" fmla="*/ 196 w 196"/>
                <a:gd name="T17" fmla="*/ 98 h 196"/>
                <a:gd name="T18" fmla="*/ 98 w 196"/>
                <a:gd name="T1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6">
                  <a:moveTo>
                    <a:pt x="98" y="16"/>
                  </a:moveTo>
                  <a:cubicBezTo>
                    <a:pt x="143" y="16"/>
                    <a:pt x="180" y="53"/>
                    <a:pt x="180" y="98"/>
                  </a:cubicBezTo>
                  <a:cubicBezTo>
                    <a:pt x="180" y="143"/>
                    <a:pt x="143" y="180"/>
                    <a:pt x="98" y="180"/>
                  </a:cubicBezTo>
                  <a:cubicBezTo>
                    <a:pt x="52" y="180"/>
                    <a:pt x="16" y="143"/>
                    <a:pt x="16" y="98"/>
                  </a:cubicBezTo>
                  <a:cubicBezTo>
                    <a:pt x="16" y="53"/>
                    <a:pt x="52" y="16"/>
                    <a:pt x="98" y="16"/>
                  </a:cubicBezTo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7"/>
            <p:cNvSpPr>
              <a:spLocks/>
            </p:cNvSpPr>
            <p:nvPr/>
          </p:nvSpPr>
          <p:spPr bwMode="auto">
            <a:xfrm>
              <a:off x="11531601" y="115888"/>
              <a:ext cx="39688" cy="26988"/>
            </a:xfrm>
            <a:custGeom>
              <a:avLst/>
              <a:gdLst>
                <a:gd name="T0" fmla="*/ 4 w 12"/>
                <a:gd name="T1" fmla="*/ 8 h 8"/>
                <a:gd name="T2" fmla="*/ 0 w 12"/>
                <a:gd name="T3" fmla="*/ 4 h 8"/>
                <a:gd name="T4" fmla="*/ 3 w 12"/>
                <a:gd name="T5" fmla="*/ 0 h 8"/>
                <a:gd name="T6" fmla="*/ 8 w 12"/>
                <a:gd name="T7" fmla="*/ 0 h 8"/>
                <a:gd name="T8" fmla="*/ 12 w 12"/>
                <a:gd name="T9" fmla="*/ 4 h 8"/>
                <a:gd name="T10" fmla="*/ 8 w 12"/>
                <a:gd name="T11" fmla="*/ 8 h 8"/>
                <a:gd name="T12" fmla="*/ 4 w 12"/>
                <a:gd name="T13" fmla="*/ 8 h 8"/>
                <a:gd name="T14" fmla="*/ 4 w 12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10" y="0"/>
                    <a:pt x="12" y="1"/>
                    <a:pt x="12" y="4"/>
                  </a:cubicBezTo>
                  <a:cubicBezTo>
                    <a:pt x="12" y="6"/>
                    <a:pt x="10" y="8"/>
                    <a:pt x="8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8"/>
            <p:cNvSpPr>
              <a:spLocks/>
            </p:cNvSpPr>
            <p:nvPr/>
          </p:nvSpPr>
          <p:spPr bwMode="auto">
            <a:xfrm>
              <a:off x="11368088" y="128588"/>
              <a:ext cx="131763" cy="187325"/>
            </a:xfrm>
            <a:custGeom>
              <a:avLst/>
              <a:gdLst>
                <a:gd name="T0" fmla="*/ 4 w 39"/>
                <a:gd name="T1" fmla="*/ 55 h 55"/>
                <a:gd name="T2" fmla="*/ 0 w 39"/>
                <a:gd name="T3" fmla="*/ 51 h 55"/>
                <a:gd name="T4" fmla="*/ 33 w 39"/>
                <a:gd name="T5" fmla="*/ 1 h 55"/>
                <a:gd name="T6" fmla="*/ 38 w 39"/>
                <a:gd name="T7" fmla="*/ 3 h 55"/>
                <a:gd name="T8" fmla="*/ 36 w 39"/>
                <a:gd name="T9" fmla="*/ 8 h 55"/>
                <a:gd name="T10" fmla="*/ 8 w 39"/>
                <a:gd name="T11" fmla="*/ 51 h 55"/>
                <a:gd name="T12" fmla="*/ 4 w 39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5">
                  <a:moveTo>
                    <a:pt x="4" y="55"/>
                  </a:moveTo>
                  <a:cubicBezTo>
                    <a:pt x="2" y="55"/>
                    <a:pt x="0" y="54"/>
                    <a:pt x="0" y="51"/>
                  </a:cubicBezTo>
                  <a:cubicBezTo>
                    <a:pt x="0" y="30"/>
                    <a:pt x="13" y="10"/>
                    <a:pt x="33" y="1"/>
                  </a:cubicBezTo>
                  <a:cubicBezTo>
                    <a:pt x="35" y="0"/>
                    <a:pt x="37" y="1"/>
                    <a:pt x="38" y="3"/>
                  </a:cubicBezTo>
                  <a:cubicBezTo>
                    <a:pt x="39" y="5"/>
                    <a:pt x="38" y="7"/>
                    <a:pt x="36" y="8"/>
                  </a:cubicBezTo>
                  <a:cubicBezTo>
                    <a:pt x="19" y="16"/>
                    <a:pt x="8" y="33"/>
                    <a:pt x="8" y="51"/>
                  </a:cubicBezTo>
                  <a:cubicBezTo>
                    <a:pt x="8" y="54"/>
                    <a:pt x="6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9"/>
            <p:cNvSpPr>
              <a:spLocks/>
            </p:cNvSpPr>
            <p:nvPr/>
          </p:nvSpPr>
          <p:spPr bwMode="auto">
            <a:xfrm>
              <a:off x="11428413" y="592138"/>
              <a:ext cx="306388" cy="263525"/>
            </a:xfrm>
            <a:custGeom>
              <a:avLst/>
              <a:gdLst>
                <a:gd name="T0" fmla="*/ 69 w 90"/>
                <a:gd name="T1" fmla="*/ 77 h 77"/>
                <a:gd name="T2" fmla="*/ 21 w 90"/>
                <a:gd name="T3" fmla="*/ 77 h 77"/>
                <a:gd name="T4" fmla="*/ 13 w 90"/>
                <a:gd name="T5" fmla="*/ 71 h 77"/>
                <a:gd name="T6" fmla="*/ 1 w 90"/>
                <a:gd name="T7" fmla="*/ 12 h 77"/>
                <a:gd name="T8" fmla="*/ 7 w 90"/>
                <a:gd name="T9" fmla="*/ 2 h 77"/>
                <a:gd name="T10" fmla="*/ 17 w 90"/>
                <a:gd name="T11" fmla="*/ 9 h 77"/>
                <a:gd name="T12" fmla="*/ 27 w 90"/>
                <a:gd name="T13" fmla="*/ 61 h 77"/>
                <a:gd name="T14" fmla="*/ 63 w 90"/>
                <a:gd name="T15" fmla="*/ 61 h 77"/>
                <a:gd name="T16" fmla="*/ 73 w 90"/>
                <a:gd name="T17" fmla="*/ 7 h 77"/>
                <a:gd name="T18" fmla="*/ 82 w 90"/>
                <a:gd name="T19" fmla="*/ 1 h 77"/>
                <a:gd name="T20" fmla="*/ 89 w 90"/>
                <a:gd name="T21" fmla="*/ 10 h 77"/>
                <a:gd name="T22" fmla="*/ 77 w 90"/>
                <a:gd name="T23" fmla="*/ 71 h 77"/>
                <a:gd name="T24" fmla="*/ 69 w 90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77">
                  <a:moveTo>
                    <a:pt x="69" y="77"/>
                  </a:moveTo>
                  <a:cubicBezTo>
                    <a:pt x="21" y="77"/>
                    <a:pt x="21" y="77"/>
                    <a:pt x="21" y="77"/>
                  </a:cubicBezTo>
                  <a:cubicBezTo>
                    <a:pt x="17" y="77"/>
                    <a:pt x="13" y="74"/>
                    <a:pt x="13" y="7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8"/>
                    <a:pt x="3" y="3"/>
                    <a:pt x="7" y="2"/>
                  </a:cubicBezTo>
                  <a:cubicBezTo>
                    <a:pt x="12" y="2"/>
                    <a:pt x="16" y="4"/>
                    <a:pt x="17" y="9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4" y="3"/>
                    <a:pt x="78" y="0"/>
                    <a:pt x="82" y="1"/>
                  </a:cubicBezTo>
                  <a:cubicBezTo>
                    <a:pt x="87" y="2"/>
                    <a:pt x="90" y="6"/>
                    <a:pt x="89" y="10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4"/>
                    <a:pt x="73" y="77"/>
                    <a:pt x="69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0"/>
            <p:cNvSpPr>
              <a:spLocks/>
            </p:cNvSpPr>
            <p:nvPr/>
          </p:nvSpPr>
          <p:spPr bwMode="auto">
            <a:xfrm>
              <a:off x="11541126" y="814388"/>
              <a:ext cx="80963" cy="53975"/>
            </a:xfrm>
            <a:custGeom>
              <a:avLst/>
              <a:gdLst>
                <a:gd name="T0" fmla="*/ 16 w 24"/>
                <a:gd name="T1" fmla="*/ 16 h 16"/>
                <a:gd name="T2" fmla="*/ 8 w 24"/>
                <a:gd name="T3" fmla="*/ 16 h 16"/>
                <a:gd name="T4" fmla="*/ 0 w 24"/>
                <a:gd name="T5" fmla="*/ 8 h 16"/>
                <a:gd name="T6" fmla="*/ 8 w 24"/>
                <a:gd name="T7" fmla="*/ 0 h 16"/>
                <a:gd name="T8" fmla="*/ 16 w 24"/>
                <a:gd name="T9" fmla="*/ 0 h 16"/>
                <a:gd name="T10" fmla="*/ 24 w 24"/>
                <a:gd name="T11" fmla="*/ 8 h 16"/>
                <a:gd name="T12" fmla="*/ 16 w 2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1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12"/>
                    <a:pt x="20" y="16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1"/>
            <p:cNvSpPr>
              <a:spLocks/>
            </p:cNvSpPr>
            <p:nvPr/>
          </p:nvSpPr>
          <p:spPr bwMode="auto">
            <a:xfrm>
              <a:off x="11514138" y="687388"/>
              <a:ext cx="125413" cy="41275"/>
            </a:xfrm>
            <a:custGeom>
              <a:avLst/>
              <a:gdLst>
                <a:gd name="T0" fmla="*/ 33 w 37"/>
                <a:gd name="T1" fmla="*/ 12 h 12"/>
                <a:gd name="T2" fmla="*/ 33 w 37"/>
                <a:gd name="T3" fmla="*/ 12 h 12"/>
                <a:gd name="T4" fmla="*/ 3 w 37"/>
                <a:gd name="T5" fmla="*/ 9 h 12"/>
                <a:gd name="T6" fmla="*/ 0 w 37"/>
                <a:gd name="T7" fmla="*/ 4 h 12"/>
                <a:gd name="T8" fmla="*/ 4 w 37"/>
                <a:gd name="T9" fmla="*/ 1 h 12"/>
                <a:gd name="T10" fmla="*/ 34 w 37"/>
                <a:gd name="T11" fmla="*/ 4 h 12"/>
                <a:gd name="T12" fmla="*/ 37 w 37"/>
                <a:gd name="T13" fmla="*/ 9 h 12"/>
                <a:gd name="T14" fmla="*/ 33 w 37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2">
                  <a:moveTo>
                    <a:pt x="33" y="12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7" y="7"/>
                    <a:pt x="37" y="9"/>
                  </a:cubicBezTo>
                  <a:cubicBezTo>
                    <a:pt x="37" y="11"/>
                    <a:pt x="35" y="12"/>
                    <a:pt x="3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2"/>
            <p:cNvSpPr>
              <a:spLocks/>
            </p:cNvSpPr>
            <p:nvPr/>
          </p:nvSpPr>
          <p:spPr bwMode="auto">
            <a:xfrm>
              <a:off x="11520488" y="746125"/>
              <a:ext cx="112713" cy="36513"/>
            </a:xfrm>
            <a:custGeom>
              <a:avLst/>
              <a:gdLst>
                <a:gd name="T0" fmla="*/ 29 w 33"/>
                <a:gd name="T1" fmla="*/ 11 h 11"/>
                <a:gd name="T2" fmla="*/ 29 w 33"/>
                <a:gd name="T3" fmla="*/ 11 h 11"/>
                <a:gd name="T4" fmla="*/ 4 w 33"/>
                <a:gd name="T5" fmla="*/ 8 h 11"/>
                <a:gd name="T6" fmla="*/ 1 w 33"/>
                <a:gd name="T7" fmla="*/ 3 h 11"/>
                <a:gd name="T8" fmla="*/ 5 w 33"/>
                <a:gd name="T9" fmla="*/ 0 h 11"/>
                <a:gd name="T10" fmla="*/ 30 w 33"/>
                <a:gd name="T11" fmla="*/ 3 h 11"/>
                <a:gd name="T12" fmla="*/ 33 w 33"/>
                <a:gd name="T13" fmla="*/ 7 h 11"/>
                <a:gd name="T14" fmla="*/ 29 w 3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1"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2" y="3"/>
                    <a:pt x="33" y="5"/>
                    <a:pt x="33" y="7"/>
                  </a:cubicBezTo>
                  <a:cubicBezTo>
                    <a:pt x="33" y="9"/>
                    <a:pt x="31" y="11"/>
                    <a:pt x="29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3"/>
            <p:cNvSpPr>
              <a:spLocks/>
            </p:cNvSpPr>
            <p:nvPr/>
          </p:nvSpPr>
          <p:spPr bwMode="auto">
            <a:xfrm>
              <a:off x="11476038" y="381000"/>
              <a:ext cx="74613" cy="246063"/>
            </a:xfrm>
            <a:custGeom>
              <a:avLst/>
              <a:gdLst>
                <a:gd name="T0" fmla="*/ 17 w 22"/>
                <a:gd name="T1" fmla="*/ 72 h 72"/>
                <a:gd name="T2" fmla="*/ 13 w 22"/>
                <a:gd name="T3" fmla="*/ 68 h 72"/>
                <a:gd name="T4" fmla="*/ 0 w 22"/>
                <a:gd name="T5" fmla="*/ 5 h 72"/>
                <a:gd name="T6" fmla="*/ 3 w 22"/>
                <a:gd name="T7" fmla="*/ 1 h 72"/>
                <a:gd name="T8" fmla="*/ 8 w 22"/>
                <a:gd name="T9" fmla="*/ 4 h 72"/>
                <a:gd name="T10" fmla="*/ 21 w 22"/>
                <a:gd name="T11" fmla="*/ 67 h 72"/>
                <a:gd name="T12" fmla="*/ 18 w 22"/>
                <a:gd name="T13" fmla="*/ 72 h 72"/>
                <a:gd name="T14" fmla="*/ 17 w 2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72">
                  <a:moveTo>
                    <a:pt x="17" y="72"/>
                  </a:moveTo>
                  <a:cubicBezTo>
                    <a:pt x="15" y="72"/>
                    <a:pt x="14" y="70"/>
                    <a:pt x="13" y="6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5" y="0"/>
                    <a:pt x="8" y="2"/>
                    <a:pt x="8" y="4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2" y="69"/>
                    <a:pt x="20" y="71"/>
                    <a:pt x="18" y="72"/>
                  </a:cubicBezTo>
                  <a:cubicBezTo>
                    <a:pt x="18" y="72"/>
                    <a:pt x="18" y="72"/>
                    <a:pt x="17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4"/>
            <p:cNvSpPr>
              <a:spLocks/>
            </p:cNvSpPr>
            <p:nvPr/>
          </p:nvSpPr>
          <p:spPr bwMode="auto">
            <a:xfrm>
              <a:off x="11626851" y="381000"/>
              <a:ext cx="74613" cy="246063"/>
            </a:xfrm>
            <a:custGeom>
              <a:avLst/>
              <a:gdLst>
                <a:gd name="T0" fmla="*/ 4 w 22"/>
                <a:gd name="T1" fmla="*/ 72 h 72"/>
                <a:gd name="T2" fmla="*/ 3 w 22"/>
                <a:gd name="T3" fmla="*/ 72 h 72"/>
                <a:gd name="T4" fmla="*/ 0 w 22"/>
                <a:gd name="T5" fmla="*/ 67 h 72"/>
                <a:gd name="T6" fmla="*/ 13 w 22"/>
                <a:gd name="T7" fmla="*/ 4 h 72"/>
                <a:gd name="T8" fmla="*/ 18 w 22"/>
                <a:gd name="T9" fmla="*/ 1 h 72"/>
                <a:gd name="T10" fmla="*/ 21 w 22"/>
                <a:gd name="T11" fmla="*/ 5 h 72"/>
                <a:gd name="T12" fmla="*/ 8 w 22"/>
                <a:gd name="T13" fmla="*/ 68 h 72"/>
                <a:gd name="T14" fmla="*/ 4 w 2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72">
                  <a:moveTo>
                    <a:pt x="4" y="72"/>
                  </a:moveTo>
                  <a:cubicBezTo>
                    <a:pt x="4" y="72"/>
                    <a:pt x="4" y="72"/>
                    <a:pt x="3" y="72"/>
                  </a:cubicBezTo>
                  <a:cubicBezTo>
                    <a:pt x="1" y="71"/>
                    <a:pt x="0" y="69"/>
                    <a:pt x="0" y="6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2"/>
                    <a:pt x="16" y="0"/>
                    <a:pt x="18" y="1"/>
                  </a:cubicBezTo>
                  <a:cubicBezTo>
                    <a:pt x="20" y="1"/>
                    <a:pt x="22" y="3"/>
                    <a:pt x="21" y="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5"/>
            <p:cNvSpPr>
              <a:spLocks/>
            </p:cNvSpPr>
            <p:nvPr/>
          </p:nvSpPr>
          <p:spPr bwMode="auto">
            <a:xfrm>
              <a:off x="11480801" y="368300"/>
              <a:ext cx="212725" cy="57150"/>
            </a:xfrm>
            <a:custGeom>
              <a:avLst/>
              <a:gdLst>
                <a:gd name="T0" fmla="*/ 46 w 63"/>
                <a:gd name="T1" fmla="*/ 17 h 17"/>
                <a:gd name="T2" fmla="*/ 38 w 63"/>
                <a:gd name="T3" fmla="*/ 11 h 17"/>
                <a:gd name="T4" fmla="*/ 38 w 63"/>
                <a:gd name="T5" fmla="*/ 10 h 17"/>
                <a:gd name="T6" fmla="*/ 37 w 63"/>
                <a:gd name="T7" fmla="*/ 10 h 17"/>
                <a:gd name="T8" fmla="*/ 37 w 63"/>
                <a:gd name="T9" fmla="*/ 10 h 17"/>
                <a:gd name="T10" fmla="*/ 36 w 63"/>
                <a:gd name="T11" fmla="*/ 11 h 17"/>
                <a:gd name="T12" fmla="*/ 36 w 63"/>
                <a:gd name="T13" fmla="*/ 11 h 17"/>
                <a:gd name="T14" fmla="*/ 36 w 63"/>
                <a:gd name="T15" fmla="*/ 11 h 17"/>
                <a:gd name="T16" fmla="*/ 28 w 63"/>
                <a:gd name="T17" fmla="*/ 17 h 17"/>
                <a:gd name="T18" fmla="*/ 20 w 63"/>
                <a:gd name="T19" fmla="*/ 11 h 17"/>
                <a:gd name="T20" fmla="*/ 19 w 63"/>
                <a:gd name="T21" fmla="*/ 10 h 17"/>
                <a:gd name="T22" fmla="*/ 19 w 63"/>
                <a:gd name="T23" fmla="*/ 10 h 17"/>
                <a:gd name="T24" fmla="*/ 18 w 63"/>
                <a:gd name="T25" fmla="*/ 10 h 17"/>
                <a:gd name="T26" fmla="*/ 18 w 63"/>
                <a:gd name="T27" fmla="*/ 11 h 17"/>
                <a:gd name="T28" fmla="*/ 10 w 63"/>
                <a:gd name="T29" fmla="*/ 17 h 17"/>
                <a:gd name="T30" fmla="*/ 1 w 63"/>
                <a:gd name="T31" fmla="*/ 10 h 17"/>
                <a:gd name="T32" fmla="*/ 0 w 63"/>
                <a:gd name="T33" fmla="*/ 8 h 17"/>
                <a:gd name="T34" fmla="*/ 4 w 63"/>
                <a:gd name="T35" fmla="*/ 4 h 17"/>
                <a:gd name="T36" fmla="*/ 8 w 63"/>
                <a:gd name="T37" fmla="*/ 7 h 17"/>
                <a:gd name="T38" fmla="*/ 10 w 63"/>
                <a:gd name="T39" fmla="*/ 9 h 17"/>
                <a:gd name="T40" fmla="*/ 11 w 63"/>
                <a:gd name="T41" fmla="*/ 7 h 17"/>
                <a:gd name="T42" fmla="*/ 12 w 63"/>
                <a:gd name="T43" fmla="*/ 5 h 17"/>
                <a:gd name="T44" fmla="*/ 19 w 63"/>
                <a:gd name="T45" fmla="*/ 1 h 17"/>
                <a:gd name="T46" fmla="*/ 25 w 63"/>
                <a:gd name="T47" fmla="*/ 5 h 17"/>
                <a:gd name="T48" fmla="*/ 27 w 63"/>
                <a:gd name="T49" fmla="*/ 7 h 17"/>
                <a:gd name="T50" fmla="*/ 28 w 63"/>
                <a:gd name="T51" fmla="*/ 9 h 17"/>
                <a:gd name="T52" fmla="*/ 29 w 63"/>
                <a:gd name="T53" fmla="*/ 8 h 17"/>
                <a:gd name="T54" fmla="*/ 29 w 63"/>
                <a:gd name="T55" fmla="*/ 8 h 17"/>
                <a:gd name="T56" fmla="*/ 29 w 63"/>
                <a:gd name="T57" fmla="*/ 8 h 17"/>
                <a:gd name="T58" fmla="*/ 29 w 63"/>
                <a:gd name="T59" fmla="*/ 7 h 17"/>
                <a:gd name="T60" fmla="*/ 31 w 63"/>
                <a:gd name="T61" fmla="*/ 5 h 17"/>
                <a:gd name="T62" fmla="*/ 37 w 63"/>
                <a:gd name="T63" fmla="*/ 1 h 17"/>
                <a:gd name="T64" fmla="*/ 44 w 63"/>
                <a:gd name="T65" fmla="*/ 5 h 17"/>
                <a:gd name="T66" fmla="*/ 45 w 63"/>
                <a:gd name="T67" fmla="*/ 7 h 17"/>
                <a:gd name="T68" fmla="*/ 46 w 63"/>
                <a:gd name="T69" fmla="*/ 9 h 17"/>
                <a:gd name="T70" fmla="*/ 48 w 63"/>
                <a:gd name="T71" fmla="*/ 7 h 17"/>
                <a:gd name="T72" fmla="*/ 49 w 63"/>
                <a:gd name="T73" fmla="*/ 5 h 17"/>
                <a:gd name="T74" fmla="*/ 62 w 63"/>
                <a:gd name="T75" fmla="*/ 5 h 17"/>
                <a:gd name="T76" fmla="*/ 63 w 63"/>
                <a:gd name="T77" fmla="*/ 8 h 17"/>
                <a:gd name="T78" fmla="*/ 60 w 63"/>
                <a:gd name="T79" fmla="*/ 12 h 17"/>
                <a:gd name="T80" fmla="*/ 59 w 63"/>
                <a:gd name="T81" fmla="*/ 12 h 17"/>
                <a:gd name="T82" fmla="*/ 56 w 63"/>
                <a:gd name="T83" fmla="*/ 10 h 17"/>
                <a:gd name="T84" fmla="*/ 55 w 63"/>
                <a:gd name="T85" fmla="*/ 10 h 17"/>
                <a:gd name="T86" fmla="*/ 55 w 63"/>
                <a:gd name="T87" fmla="*/ 10 h 17"/>
                <a:gd name="T88" fmla="*/ 55 w 63"/>
                <a:gd name="T89" fmla="*/ 11 h 17"/>
                <a:gd name="T90" fmla="*/ 46 w 63"/>
                <a:gd name="T9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17">
                  <a:moveTo>
                    <a:pt x="46" y="17"/>
                  </a:moveTo>
                  <a:cubicBezTo>
                    <a:pt x="43" y="17"/>
                    <a:pt x="40" y="15"/>
                    <a:pt x="38" y="11"/>
                  </a:cubicBezTo>
                  <a:cubicBezTo>
                    <a:pt x="38" y="11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3" y="17"/>
                    <a:pt x="30" y="17"/>
                    <a:pt x="28" y="17"/>
                  </a:cubicBezTo>
                  <a:cubicBezTo>
                    <a:pt x="25" y="17"/>
                    <a:pt x="22" y="15"/>
                    <a:pt x="20" y="11"/>
                  </a:cubicBezTo>
                  <a:cubicBezTo>
                    <a:pt x="20" y="11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6" y="15"/>
                    <a:pt x="13" y="17"/>
                    <a:pt x="10" y="17"/>
                  </a:cubicBezTo>
                  <a:cubicBezTo>
                    <a:pt x="6" y="17"/>
                    <a:pt x="3" y="15"/>
                    <a:pt x="1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6"/>
                    <a:pt x="2" y="4"/>
                    <a:pt x="4" y="4"/>
                  </a:cubicBezTo>
                  <a:cubicBezTo>
                    <a:pt x="6" y="4"/>
                    <a:pt x="8" y="5"/>
                    <a:pt x="8" y="7"/>
                  </a:cubicBezTo>
                  <a:cubicBezTo>
                    <a:pt x="9" y="8"/>
                    <a:pt x="9" y="9"/>
                    <a:pt x="10" y="9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5" y="2"/>
                    <a:pt x="17" y="1"/>
                    <a:pt x="19" y="1"/>
                  </a:cubicBezTo>
                  <a:cubicBezTo>
                    <a:pt x="21" y="1"/>
                    <a:pt x="24" y="3"/>
                    <a:pt x="25" y="5"/>
                  </a:cubicBezTo>
                  <a:cubicBezTo>
                    <a:pt x="26" y="6"/>
                    <a:pt x="26" y="6"/>
                    <a:pt x="27" y="7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9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1" y="5"/>
                  </a:cubicBezTo>
                  <a:cubicBezTo>
                    <a:pt x="33" y="2"/>
                    <a:pt x="36" y="1"/>
                    <a:pt x="37" y="1"/>
                  </a:cubicBezTo>
                  <a:cubicBezTo>
                    <a:pt x="39" y="1"/>
                    <a:pt x="41" y="2"/>
                    <a:pt x="44" y="5"/>
                  </a:cubicBezTo>
                  <a:cubicBezTo>
                    <a:pt x="44" y="6"/>
                    <a:pt x="45" y="6"/>
                    <a:pt x="45" y="7"/>
                  </a:cubicBezTo>
                  <a:cubicBezTo>
                    <a:pt x="45" y="8"/>
                    <a:pt x="46" y="9"/>
                    <a:pt x="46" y="9"/>
                  </a:cubicBezTo>
                  <a:cubicBezTo>
                    <a:pt x="47" y="9"/>
                    <a:pt x="47" y="8"/>
                    <a:pt x="48" y="7"/>
                  </a:cubicBezTo>
                  <a:cubicBezTo>
                    <a:pt x="48" y="6"/>
                    <a:pt x="48" y="5"/>
                    <a:pt x="49" y="5"/>
                  </a:cubicBezTo>
                  <a:cubicBezTo>
                    <a:pt x="53" y="0"/>
                    <a:pt x="59" y="0"/>
                    <a:pt x="62" y="5"/>
                  </a:cubicBezTo>
                  <a:cubicBezTo>
                    <a:pt x="63" y="6"/>
                    <a:pt x="63" y="7"/>
                    <a:pt x="63" y="8"/>
                  </a:cubicBezTo>
                  <a:cubicBezTo>
                    <a:pt x="63" y="10"/>
                    <a:pt x="62" y="12"/>
                    <a:pt x="60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8" y="12"/>
                    <a:pt x="57" y="11"/>
                    <a:pt x="56" y="10"/>
                  </a:cubicBezTo>
                  <a:cubicBezTo>
                    <a:pt x="56" y="10"/>
                    <a:pt x="56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1"/>
                    <a:pt x="55" y="11"/>
                  </a:cubicBezTo>
                  <a:cubicBezTo>
                    <a:pt x="53" y="15"/>
                    <a:pt x="50" y="17"/>
                    <a:pt x="46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Oval 86"/>
          <p:cNvSpPr/>
          <p:nvPr/>
        </p:nvSpPr>
        <p:spPr>
          <a:xfrm>
            <a:off x="623583" y="2085106"/>
            <a:ext cx="490330" cy="4903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29770" y="3261708"/>
            <a:ext cx="490330" cy="4903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23583" y="4441519"/>
            <a:ext cx="490330" cy="4903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207365" y="2072692"/>
            <a:ext cx="6199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рассмотрены основные понятия предметной области и системы-аналоги, построена диаграмма объектов предметной области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Итоги работы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209341" y="3300152"/>
            <a:ext cx="6199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составлена спецификация требований, разработаны прототипы интерфейса и UML-проект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системы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213552" y="4449734"/>
            <a:ext cx="6199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разработана система в соответствии со спецификацией требований, проверена работоспособность системы</a:t>
            </a:r>
          </a:p>
        </p:txBody>
      </p:sp>
      <p:grpSp>
        <p:nvGrpSpPr>
          <p:cNvPr id="103" name="Group 51"/>
          <p:cNvGrpSpPr/>
          <p:nvPr/>
        </p:nvGrpSpPr>
        <p:grpSpPr>
          <a:xfrm>
            <a:off x="8026745" y="4024420"/>
            <a:ext cx="539528" cy="536587"/>
            <a:chOff x="7426326" y="0"/>
            <a:chExt cx="873125" cy="868363"/>
          </a:xfrm>
          <a:solidFill>
            <a:schemeClr val="bg1"/>
          </a:solidFill>
        </p:grpSpPr>
        <p:sp>
          <p:nvSpPr>
            <p:cNvPr id="104" name="Freeform 36"/>
            <p:cNvSpPr>
              <a:spLocks/>
            </p:cNvSpPr>
            <p:nvPr/>
          </p:nvSpPr>
          <p:spPr bwMode="auto">
            <a:xfrm>
              <a:off x="7900988" y="469900"/>
              <a:ext cx="398463" cy="398463"/>
            </a:xfrm>
            <a:custGeom>
              <a:avLst/>
              <a:gdLst>
                <a:gd name="T0" fmla="*/ 86 w 117"/>
                <a:gd name="T1" fmla="*/ 117 h 117"/>
                <a:gd name="T2" fmla="*/ 65 w 117"/>
                <a:gd name="T3" fmla="*/ 108 h 117"/>
                <a:gd name="T4" fmla="*/ 3 w 117"/>
                <a:gd name="T5" fmla="*/ 46 h 117"/>
                <a:gd name="T6" fmla="*/ 3 w 117"/>
                <a:gd name="T7" fmla="*/ 34 h 117"/>
                <a:gd name="T8" fmla="*/ 14 w 117"/>
                <a:gd name="T9" fmla="*/ 34 h 117"/>
                <a:gd name="T10" fmla="*/ 77 w 117"/>
                <a:gd name="T11" fmla="*/ 97 h 117"/>
                <a:gd name="T12" fmla="*/ 86 w 117"/>
                <a:gd name="T13" fmla="*/ 101 h 117"/>
                <a:gd name="T14" fmla="*/ 87 w 117"/>
                <a:gd name="T15" fmla="*/ 101 h 117"/>
                <a:gd name="T16" fmla="*/ 96 w 117"/>
                <a:gd name="T17" fmla="*/ 97 h 117"/>
                <a:gd name="T18" fmla="*/ 101 w 117"/>
                <a:gd name="T19" fmla="*/ 87 h 117"/>
                <a:gd name="T20" fmla="*/ 97 w 117"/>
                <a:gd name="T21" fmla="*/ 77 h 117"/>
                <a:gd name="T22" fmla="*/ 34 w 117"/>
                <a:gd name="T23" fmla="*/ 14 h 117"/>
                <a:gd name="T24" fmla="*/ 34 w 117"/>
                <a:gd name="T25" fmla="*/ 3 h 117"/>
                <a:gd name="T26" fmla="*/ 45 w 117"/>
                <a:gd name="T27" fmla="*/ 3 h 117"/>
                <a:gd name="T28" fmla="*/ 108 w 117"/>
                <a:gd name="T29" fmla="*/ 66 h 117"/>
                <a:gd name="T30" fmla="*/ 117 w 117"/>
                <a:gd name="T31" fmla="*/ 87 h 117"/>
                <a:gd name="T32" fmla="*/ 108 w 117"/>
                <a:gd name="T33" fmla="*/ 108 h 117"/>
                <a:gd name="T34" fmla="*/ 87 w 117"/>
                <a:gd name="T35" fmla="*/ 117 h 117"/>
                <a:gd name="T36" fmla="*/ 86 w 117"/>
                <a:gd name="T3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117">
                  <a:moveTo>
                    <a:pt x="86" y="117"/>
                  </a:moveTo>
                  <a:cubicBezTo>
                    <a:pt x="79" y="117"/>
                    <a:pt x="71" y="114"/>
                    <a:pt x="65" y="108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0" y="42"/>
                    <a:pt x="0" y="37"/>
                    <a:pt x="3" y="34"/>
                  </a:cubicBezTo>
                  <a:cubicBezTo>
                    <a:pt x="6" y="31"/>
                    <a:pt x="11" y="31"/>
                    <a:pt x="14" y="34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9" y="99"/>
                    <a:pt x="83" y="101"/>
                    <a:pt x="86" y="101"/>
                  </a:cubicBezTo>
                  <a:cubicBezTo>
                    <a:pt x="86" y="101"/>
                    <a:pt x="87" y="101"/>
                    <a:pt x="87" y="101"/>
                  </a:cubicBezTo>
                  <a:cubicBezTo>
                    <a:pt x="90" y="101"/>
                    <a:pt x="94" y="99"/>
                    <a:pt x="96" y="97"/>
                  </a:cubicBezTo>
                  <a:cubicBezTo>
                    <a:pt x="99" y="94"/>
                    <a:pt x="101" y="91"/>
                    <a:pt x="101" y="87"/>
                  </a:cubicBezTo>
                  <a:cubicBezTo>
                    <a:pt x="101" y="83"/>
                    <a:pt x="99" y="80"/>
                    <a:pt x="97" y="77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1" y="11"/>
                    <a:pt x="31" y="6"/>
                    <a:pt x="34" y="3"/>
                  </a:cubicBezTo>
                  <a:cubicBezTo>
                    <a:pt x="37" y="0"/>
                    <a:pt x="42" y="0"/>
                    <a:pt x="45" y="3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14" y="71"/>
                    <a:pt x="117" y="79"/>
                    <a:pt x="117" y="87"/>
                  </a:cubicBezTo>
                  <a:cubicBezTo>
                    <a:pt x="117" y="95"/>
                    <a:pt x="113" y="102"/>
                    <a:pt x="108" y="108"/>
                  </a:cubicBezTo>
                  <a:cubicBezTo>
                    <a:pt x="102" y="114"/>
                    <a:pt x="95" y="117"/>
                    <a:pt x="87" y="117"/>
                  </a:cubicBezTo>
                  <a:cubicBezTo>
                    <a:pt x="87" y="117"/>
                    <a:pt x="87" y="117"/>
                    <a:pt x="86" y="1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7"/>
            <p:cNvSpPr>
              <a:spLocks noEditPoints="1"/>
            </p:cNvSpPr>
            <p:nvPr/>
          </p:nvSpPr>
          <p:spPr bwMode="auto">
            <a:xfrm>
              <a:off x="7426326" y="0"/>
              <a:ext cx="665163" cy="666750"/>
            </a:xfrm>
            <a:custGeom>
              <a:avLst/>
              <a:gdLst>
                <a:gd name="T0" fmla="*/ 98 w 196"/>
                <a:gd name="T1" fmla="*/ 16 h 196"/>
                <a:gd name="T2" fmla="*/ 180 w 196"/>
                <a:gd name="T3" fmla="*/ 98 h 196"/>
                <a:gd name="T4" fmla="*/ 98 w 196"/>
                <a:gd name="T5" fmla="*/ 180 h 196"/>
                <a:gd name="T6" fmla="*/ 16 w 196"/>
                <a:gd name="T7" fmla="*/ 98 h 196"/>
                <a:gd name="T8" fmla="*/ 98 w 196"/>
                <a:gd name="T9" fmla="*/ 16 h 196"/>
                <a:gd name="T10" fmla="*/ 98 w 196"/>
                <a:gd name="T11" fmla="*/ 0 h 196"/>
                <a:gd name="T12" fmla="*/ 0 w 196"/>
                <a:gd name="T13" fmla="*/ 98 h 196"/>
                <a:gd name="T14" fmla="*/ 98 w 196"/>
                <a:gd name="T15" fmla="*/ 196 h 196"/>
                <a:gd name="T16" fmla="*/ 196 w 196"/>
                <a:gd name="T17" fmla="*/ 98 h 196"/>
                <a:gd name="T18" fmla="*/ 98 w 196"/>
                <a:gd name="T1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6">
                  <a:moveTo>
                    <a:pt x="98" y="16"/>
                  </a:moveTo>
                  <a:cubicBezTo>
                    <a:pt x="143" y="16"/>
                    <a:pt x="180" y="53"/>
                    <a:pt x="180" y="98"/>
                  </a:cubicBezTo>
                  <a:cubicBezTo>
                    <a:pt x="180" y="143"/>
                    <a:pt x="143" y="180"/>
                    <a:pt x="98" y="180"/>
                  </a:cubicBezTo>
                  <a:cubicBezTo>
                    <a:pt x="53" y="180"/>
                    <a:pt x="16" y="143"/>
                    <a:pt x="16" y="98"/>
                  </a:cubicBezTo>
                  <a:cubicBezTo>
                    <a:pt x="16" y="53"/>
                    <a:pt x="53" y="16"/>
                    <a:pt x="98" y="16"/>
                  </a:cubicBezTo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8"/>
            <p:cNvSpPr>
              <a:spLocks/>
            </p:cNvSpPr>
            <p:nvPr/>
          </p:nvSpPr>
          <p:spPr bwMode="auto">
            <a:xfrm>
              <a:off x="7700963" y="112713"/>
              <a:ext cx="41275" cy="30163"/>
            </a:xfrm>
            <a:custGeom>
              <a:avLst/>
              <a:gdLst>
                <a:gd name="T0" fmla="*/ 4 w 12"/>
                <a:gd name="T1" fmla="*/ 9 h 9"/>
                <a:gd name="T2" fmla="*/ 0 w 12"/>
                <a:gd name="T3" fmla="*/ 5 h 9"/>
                <a:gd name="T4" fmla="*/ 4 w 12"/>
                <a:gd name="T5" fmla="*/ 1 h 9"/>
                <a:gd name="T6" fmla="*/ 8 w 12"/>
                <a:gd name="T7" fmla="*/ 0 h 9"/>
                <a:gd name="T8" fmla="*/ 12 w 12"/>
                <a:gd name="T9" fmla="*/ 4 h 9"/>
                <a:gd name="T10" fmla="*/ 8 w 12"/>
                <a:gd name="T11" fmla="*/ 8 h 9"/>
                <a:gd name="T12" fmla="*/ 4 w 12"/>
                <a:gd name="T13" fmla="*/ 9 h 9"/>
                <a:gd name="T14" fmla="*/ 4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4" y="9"/>
                  </a:move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5" y="1"/>
                    <a:pt x="7" y="0"/>
                    <a:pt x="8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7"/>
                    <a:pt x="11" y="8"/>
                    <a:pt x="8" y="8"/>
                  </a:cubicBezTo>
                  <a:cubicBezTo>
                    <a:pt x="7" y="8"/>
                    <a:pt x="6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9"/>
            <p:cNvSpPr>
              <a:spLocks/>
            </p:cNvSpPr>
            <p:nvPr/>
          </p:nvSpPr>
          <p:spPr bwMode="auto">
            <a:xfrm>
              <a:off x="7542213" y="128588"/>
              <a:ext cx="128588" cy="187325"/>
            </a:xfrm>
            <a:custGeom>
              <a:avLst/>
              <a:gdLst>
                <a:gd name="T0" fmla="*/ 4 w 38"/>
                <a:gd name="T1" fmla="*/ 55 h 55"/>
                <a:gd name="T2" fmla="*/ 0 w 38"/>
                <a:gd name="T3" fmla="*/ 51 h 55"/>
                <a:gd name="T4" fmla="*/ 32 w 38"/>
                <a:gd name="T5" fmla="*/ 1 h 55"/>
                <a:gd name="T6" fmla="*/ 37 w 38"/>
                <a:gd name="T7" fmla="*/ 2 h 55"/>
                <a:gd name="T8" fmla="*/ 35 w 38"/>
                <a:gd name="T9" fmla="*/ 8 h 55"/>
                <a:gd name="T10" fmla="*/ 8 w 38"/>
                <a:gd name="T11" fmla="*/ 51 h 55"/>
                <a:gd name="T12" fmla="*/ 4 w 3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5">
                  <a:moveTo>
                    <a:pt x="4" y="55"/>
                  </a:moveTo>
                  <a:cubicBezTo>
                    <a:pt x="1" y="55"/>
                    <a:pt x="0" y="53"/>
                    <a:pt x="0" y="51"/>
                  </a:cubicBezTo>
                  <a:cubicBezTo>
                    <a:pt x="0" y="30"/>
                    <a:pt x="12" y="10"/>
                    <a:pt x="32" y="1"/>
                  </a:cubicBezTo>
                  <a:cubicBezTo>
                    <a:pt x="34" y="0"/>
                    <a:pt x="37" y="0"/>
                    <a:pt x="37" y="2"/>
                  </a:cubicBezTo>
                  <a:cubicBezTo>
                    <a:pt x="38" y="4"/>
                    <a:pt x="37" y="7"/>
                    <a:pt x="35" y="8"/>
                  </a:cubicBezTo>
                  <a:cubicBezTo>
                    <a:pt x="19" y="16"/>
                    <a:pt x="8" y="33"/>
                    <a:pt x="8" y="51"/>
                  </a:cubicBezTo>
                  <a:cubicBezTo>
                    <a:pt x="8" y="53"/>
                    <a:pt x="6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/>
            <p:cNvSpPr>
              <a:spLocks/>
            </p:cNvSpPr>
            <p:nvPr/>
          </p:nvSpPr>
          <p:spPr bwMode="auto">
            <a:xfrm>
              <a:off x="8010526" y="568325"/>
              <a:ext cx="107950" cy="112713"/>
            </a:xfrm>
            <a:custGeom>
              <a:avLst/>
              <a:gdLst>
                <a:gd name="T0" fmla="*/ 4 w 32"/>
                <a:gd name="T1" fmla="*/ 33 h 33"/>
                <a:gd name="T2" fmla="*/ 1 w 32"/>
                <a:gd name="T3" fmla="*/ 32 h 33"/>
                <a:gd name="T4" fmla="*/ 1 w 32"/>
                <a:gd name="T5" fmla="*/ 26 h 33"/>
                <a:gd name="T6" fmla="*/ 25 w 32"/>
                <a:gd name="T7" fmla="*/ 2 h 33"/>
                <a:gd name="T8" fmla="*/ 31 w 32"/>
                <a:gd name="T9" fmla="*/ 2 h 33"/>
                <a:gd name="T10" fmla="*/ 31 w 32"/>
                <a:gd name="T11" fmla="*/ 8 h 33"/>
                <a:gd name="T12" fmla="*/ 7 w 32"/>
                <a:gd name="T13" fmla="*/ 32 h 33"/>
                <a:gd name="T14" fmla="*/ 4 w 3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3">
                  <a:moveTo>
                    <a:pt x="4" y="33"/>
                  </a:moveTo>
                  <a:cubicBezTo>
                    <a:pt x="3" y="33"/>
                    <a:pt x="2" y="32"/>
                    <a:pt x="1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0"/>
                    <a:pt x="29" y="0"/>
                    <a:pt x="31" y="2"/>
                  </a:cubicBezTo>
                  <a:cubicBezTo>
                    <a:pt x="32" y="4"/>
                    <a:pt x="32" y="6"/>
                    <a:pt x="31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1"/>
            <p:cNvSpPr>
              <a:spLocks/>
            </p:cNvSpPr>
            <p:nvPr/>
          </p:nvSpPr>
          <p:spPr bwMode="auto">
            <a:xfrm>
              <a:off x="8051801" y="609600"/>
              <a:ext cx="107950" cy="112713"/>
            </a:xfrm>
            <a:custGeom>
              <a:avLst/>
              <a:gdLst>
                <a:gd name="T0" fmla="*/ 4 w 32"/>
                <a:gd name="T1" fmla="*/ 33 h 33"/>
                <a:gd name="T2" fmla="*/ 1 w 32"/>
                <a:gd name="T3" fmla="*/ 32 h 33"/>
                <a:gd name="T4" fmla="*/ 1 w 32"/>
                <a:gd name="T5" fmla="*/ 26 h 33"/>
                <a:gd name="T6" fmla="*/ 25 w 32"/>
                <a:gd name="T7" fmla="*/ 2 h 33"/>
                <a:gd name="T8" fmla="*/ 31 w 32"/>
                <a:gd name="T9" fmla="*/ 2 h 33"/>
                <a:gd name="T10" fmla="*/ 31 w 32"/>
                <a:gd name="T11" fmla="*/ 8 h 33"/>
                <a:gd name="T12" fmla="*/ 7 w 32"/>
                <a:gd name="T13" fmla="*/ 32 h 33"/>
                <a:gd name="T14" fmla="*/ 4 w 3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3">
                  <a:moveTo>
                    <a:pt x="4" y="33"/>
                  </a:moveTo>
                  <a:cubicBezTo>
                    <a:pt x="3" y="33"/>
                    <a:pt x="2" y="32"/>
                    <a:pt x="1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0"/>
                    <a:pt x="29" y="0"/>
                    <a:pt x="31" y="2"/>
                  </a:cubicBezTo>
                  <a:cubicBezTo>
                    <a:pt x="32" y="4"/>
                    <a:pt x="32" y="6"/>
                    <a:pt x="31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58"/>
          <p:cNvGrpSpPr/>
          <p:nvPr/>
        </p:nvGrpSpPr>
        <p:grpSpPr>
          <a:xfrm>
            <a:off x="9097381" y="3325547"/>
            <a:ext cx="423092" cy="551026"/>
            <a:chOff x="11255376" y="0"/>
            <a:chExt cx="666750" cy="868363"/>
          </a:xfrm>
          <a:solidFill>
            <a:schemeClr val="bg1"/>
          </a:solidFill>
        </p:grpSpPr>
        <p:sp>
          <p:nvSpPr>
            <p:cNvPr id="111" name="Freeform 16"/>
            <p:cNvSpPr>
              <a:spLocks noEditPoints="1"/>
            </p:cNvSpPr>
            <p:nvPr/>
          </p:nvSpPr>
          <p:spPr bwMode="auto">
            <a:xfrm>
              <a:off x="11255376" y="0"/>
              <a:ext cx="666750" cy="666750"/>
            </a:xfrm>
            <a:custGeom>
              <a:avLst/>
              <a:gdLst>
                <a:gd name="T0" fmla="*/ 98 w 196"/>
                <a:gd name="T1" fmla="*/ 16 h 196"/>
                <a:gd name="T2" fmla="*/ 180 w 196"/>
                <a:gd name="T3" fmla="*/ 98 h 196"/>
                <a:gd name="T4" fmla="*/ 98 w 196"/>
                <a:gd name="T5" fmla="*/ 180 h 196"/>
                <a:gd name="T6" fmla="*/ 16 w 196"/>
                <a:gd name="T7" fmla="*/ 98 h 196"/>
                <a:gd name="T8" fmla="*/ 98 w 196"/>
                <a:gd name="T9" fmla="*/ 16 h 196"/>
                <a:gd name="T10" fmla="*/ 98 w 196"/>
                <a:gd name="T11" fmla="*/ 0 h 196"/>
                <a:gd name="T12" fmla="*/ 0 w 196"/>
                <a:gd name="T13" fmla="*/ 98 h 196"/>
                <a:gd name="T14" fmla="*/ 98 w 196"/>
                <a:gd name="T15" fmla="*/ 196 h 196"/>
                <a:gd name="T16" fmla="*/ 196 w 196"/>
                <a:gd name="T17" fmla="*/ 98 h 196"/>
                <a:gd name="T18" fmla="*/ 98 w 196"/>
                <a:gd name="T1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6">
                  <a:moveTo>
                    <a:pt x="98" y="16"/>
                  </a:moveTo>
                  <a:cubicBezTo>
                    <a:pt x="143" y="16"/>
                    <a:pt x="180" y="53"/>
                    <a:pt x="180" y="98"/>
                  </a:cubicBezTo>
                  <a:cubicBezTo>
                    <a:pt x="180" y="143"/>
                    <a:pt x="143" y="180"/>
                    <a:pt x="98" y="180"/>
                  </a:cubicBezTo>
                  <a:cubicBezTo>
                    <a:pt x="52" y="180"/>
                    <a:pt x="16" y="143"/>
                    <a:pt x="16" y="98"/>
                  </a:cubicBezTo>
                  <a:cubicBezTo>
                    <a:pt x="16" y="53"/>
                    <a:pt x="52" y="16"/>
                    <a:pt x="98" y="16"/>
                  </a:cubicBezTo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/>
            <p:cNvSpPr>
              <a:spLocks/>
            </p:cNvSpPr>
            <p:nvPr/>
          </p:nvSpPr>
          <p:spPr bwMode="auto">
            <a:xfrm>
              <a:off x="11531601" y="115888"/>
              <a:ext cx="39688" cy="26988"/>
            </a:xfrm>
            <a:custGeom>
              <a:avLst/>
              <a:gdLst>
                <a:gd name="T0" fmla="*/ 4 w 12"/>
                <a:gd name="T1" fmla="*/ 8 h 8"/>
                <a:gd name="T2" fmla="*/ 0 w 12"/>
                <a:gd name="T3" fmla="*/ 4 h 8"/>
                <a:gd name="T4" fmla="*/ 3 w 12"/>
                <a:gd name="T5" fmla="*/ 0 h 8"/>
                <a:gd name="T6" fmla="*/ 8 w 12"/>
                <a:gd name="T7" fmla="*/ 0 h 8"/>
                <a:gd name="T8" fmla="*/ 12 w 12"/>
                <a:gd name="T9" fmla="*/ 4 h 8"/>
                <a:gd name="T10" fmla="*/ 8 w 12"/>
                <a:gd name="T11" fmla="*/ 8 h 8"/>
                <a:gd name="T12" fmla="*/ 4 w 12"/>
                <a:gd name="T13" fmla="*/ 8 h 8"/>
                <a:gd name="T14" fmla="*/ 4 w 12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10" y="0"/>
                    <a:pt x="12" y="1"/>
                    <a:pt x="12" y="4"/>
                  </a:cubicBezTo>
                  <a:cubicBezTo>
                    <a:pt x="12" y="6"/>
                    <a:pt x="10" y="8"/>
                    <a:pt x="8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/>
            <p:cNvSpPr>
              <a:spLocks/>
            </p:cNvSpPr>
            <p:nvPr/>
          </p:nvSpPr>
          <p:spPr bwMode="auto">
            <a:xfrm>
              <a:off x="11368088" y="128588"/>
              <a:ext cx="131763" cy="187325"/>
            </a:xfrm>
            <a:custGeom>
              <a:avLst/>
              <a:gdLst>
                <a:gd name="T0" fmla="*/ 4 w 39"/>
                <a:gd name="T1" fmla="*/ 55 h 55"/>
                <a:gd name="T2" fmla="*/ 0 w 39"/>
                <a:gd name="T3" fmla="*/ 51 h 55"/>
                <a:gd name="T4" fmla="*/ 33 w 39"/>
                <a:gd name="T5" fmla="*/ 1 h 55"/>
                <a:gd name="T6" fmla="*/ 38 w 39"/>
                <a:gd name="T7" fmla="*/ 3 h 55"/>
                <a:gd name="T8" fmla="*/ 36 w 39"/>
                <a:gd name="T9" fmla="*/ 8 h 55"/>
                <a:gd name="T10" fmla="*/ 8 w 39"/>
                <a:gd name="T11" fmla="*/ 51 h 55"/>
                <a:gd name="T12" fmla="*/ 4 w 39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5">
                  <a:moveTo>
                    <a:pt x="4" y="55"/>
                  </a:moveTo>
                  <a:cubicBezTo>
                    <a:pt x="2" y="55"/>
                    <a:pt x="0" y="54"/>
                    <a:pt x="0" y="51"/>
                  </a:cubicBezTo>
                  <a:cubicBezTo>
                    <a:pt x="0" y="30"/>
                    <a:pt x="13" y="10"/>
                    <a:pt x="33" y="1"/>
                  </a:cubicBezTo>
                  <a:cubicBezTo>
                    <a:pt x="35" y="0"/>
                    <a:pt x="37" y="1"/>
                    <a:pt x="38" y="3"/>
                  </a:cubicBezTo>
                  <a:cubicBezTo>
                    <a:pt x="39" y="5"/>
                    <a:pt x="38" y="7"/>
                    <a:pt x="36" y="8"/>
                  </a:cubicBezTo>
                  <a:cubicBezTo>
                    <a:pt x="19" y="16"/>
                    <a:pt x="8" y="33"/>
                    <a:pt x="8" y="51"/>
                  </a:cubicBezTo>
                  <a:cubicBezTo>
                    <a:pt x="8" y="54"/>
                    <a:pt x="6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9"/>
            <p:cNvSpPr>
              <a:spLocks/>
            </p:cNvSpPr>
            <p:nvPr/>
          </p:nvSpPr>
          <p:spPr bwMode="auto">
            <a:xfrm>
              <a:off x="11428413" y="592138"/>
              <a:ext cx="306388" cy="263525"/>
            </a:xfrm>
            <a:custGeom>
              <a:avLst/>
              <a:gdLst>
                <a:gd name="T0" fmla="*/ 69 w 90"/>
                <a:gd name="T1" fmla="*/ 77 h 77"/>
                <a:gd name="T2" fmla="*/ 21 w 90"/>
                <a:gd name="T3" fmla="*/ 77 h 77"/>
                <a:gd name="T4" fmla="*/ 13 w 90"/>
                <a:gd name="T5" fmla="*/ 71 h 77"/>
                <a:gd name="T6" fmla="*/ 1 w 90"/>
                <a:gd name="T7" fmla="*/ 12 h 77"/>
                <a:gd name="T8" fmla="*/ 7 w 90"/>
                <a:gd name="T9" fmla="*/ 2 h 77"/>
                <a:gd name="T10" fmla="*/ 17 w 90"/>
                <a:gd name="T11" fmla="*/ 9 h 77"/>
                <a:gd name="T12" fmla="*/ 27 w 90"/>
                <a:gd name="T13" fmla="*/ 61 h 77"/>
                <a:gd name="T14" fmla="*/ 63 w 90"/>
                <a:gd name="T15" fmla="*/ 61 h 77"/>
                <a:gd name="T16" fmla="*/ 73 w 90"/>
                <a:gd name="T17" fmla="*/ 7 h 77"/>
                <a:gd name="T18" fmla="*/ 82 w 90"/>
                <a:gd name="T19" fmla="*/ 1 h 77"/>
                <a:gd name="T20" fmla="*/ 89 w 90"/>
                <a:gd name="T21" fmla="*/ 10 h 77"/>
                <a:gd name="T22" fmla="*/ 77 w 90"/>
                <a:gd name="T23" fmla="*/ 71 h 77"/>
                <a:gd name="T24" fmla="*/ 69 w 90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77">
                  <a:moveTo>
                    <a:pt x="69" y="77"/>
                  </a:moveTo>
                  <a:cubicBezTo>
                    <a:pt x="21" y="77"/>
                    <a:pt x="21" y="77"/>
                    <a:pt x="21" y="77"/>
                  </a:cubicBezTo>
                  <a:cubicBezTo>
                    <a:pt x="17" y="77"/>
                    <a:pt x="13" y="74"/>
                    <a:pt x="13" y="7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8"/>
                    <a:pt x="3" y="3"/>
                    <a:pt x="7" y="2"/>
                  </a:cubicBezTo>
                  <a:cubicBezTo>
                    <a:pt x="12" y="2"/>
                    <a:pt x="16" y="4"/>
                    <a:pt x="17" y="9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4" y="3"/>
                    <a:pt x="78" y="0"/>
                    <a:pt x="82" y="1"/>
                  </a:cubicBezTo>
                  <a:cubicBezTo>
                    <a:pt x="87" y="2"/>
                    <a:pt x="90" y="6"/>
                    <a:pt x="89" y="10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4"/>
                    <a:pt x="73" y="77"/>
                    <a:pt x="69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0"/>
            <p:cNvSpPr>
              <a:spLocks/>
            </p:cNvSpPr>
            <p:nvPr/>
          </p:nvSpPr>
          <p:spPr bwMode="auto">
            <a:xfrm>
              <a:off x="11541126" y="814388"/>
              <a:ext cx="80963" cy="53975"/>
            </a:xfrm>
            <a:custGeom>
              <a:avLst/>
              <a:gdLst>
                <a:gd name="T0" fmla="*/ 16 w 24"/>
                <a:gd name="T1" fmla="*/ 16 h 16"/>
                <a:gd name="T2" fmla="*/ 8 w 24"/>
                <a:gd name="T3" fmla="*/ 16 h 16"/>
                <a:gd name="T4" fmla="*/ 0 w 24"/>
                <a:gd name="T5" fmla="*/ 8 h 16"/>
                <a:gd name="T6" fmla="*/ 8 w 24"/>
                <a:gd name="T7" fmla="*/ 0 h 16"/>
                <a:gd name="T8" fmla="*/ 16 w 24"/>
                <a:gd name="T9" fmla="*/ 0 h 16"/>
                <a:gd name="T10" fmla="*/ 24 w 24"/>
                <a:gd name="T11" fmla="*/ 8 h 16"/>
                <a:gd name="T12" fmla="*/ 16 w 2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1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12"/>
                    <a:pt x="20" y="16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"/>
            <p:cNvSpPr>
              <a:spLocks/>
            </p:cNvSpPr>
            <p:nvPr/>
          </p:nvSpPr>
          <p:spPr bwMode="auto">
            <a:xfrm>
              <a:off x="11514138" y="687388"/>
              <a:ext cx="125413" cy="41275"/>
            </a:xfrm>
            <a:custGeom>
              <a:avLst/>
              <a:gdLst>
                <a:gd name="T0" fmla="*/ 33 w 37"/>
                <a:gd name="T1" fmla="*/ 12 h 12"/>
                <a:gd name="T2" fmla="*/ 33 w 37"/>
                <a:gd name="T3" fmla="*/ 12 h 12"/>
                <a:gd name="T4" fmla="*/ 3 w 37"/>
                <a:gd name="T5" fmla="*/ 9 h 12"/>
                <a:gd name="T6" fmla="*/ 0 w 37"/>
                <a:gd name="T7" fmla="*/ 4 h 12"/>
                <a:gd name="T8" fmla="*/ 4 w 37"/>
                <a:gd name="T9" fmla="*/ 1 h 12"/>
                <a:gd name="T10" fmla="*/ 34 w 37"/>
                <a:gd name="T11" fmla="*/ 4 h 12"/>
                <a:gd name="T12" fmla="*/ 37 w 37"/>
                <a:gd name="T13" fmla="*/ 9 h 12"/>
                <a:gd name="T14" fmla="*/ 33 w 37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2">
                  <a:moveTo>
                    <a:pt x="33" y="12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7" y="7"/>
                    <a:pt x="37" y="9"/>
                  </a:cubicBezTo>
                  <a:cubicBezTo>
                    <a:pt x="37" y="11"/>
                    <a:pt x="35" y="12"/>
                    <a:pt x="3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"/>
            <p:cNvSpPr>
              <a:spLocks/>
            </p:cNvSpPr>
            <p:nvPr/>
          </p:nvSpPr>
          <p:spPr bwMode="auto">
            <a:xfrm>
              <a:off x="11520488" y="746125"/>
              <a:ext cx="112713" cy="36513"/>
            </a:xfrm>
            <a:custGeom>
              <a:avLst/>
              <a:gdLst>
                <a:gd name="T0" fmla="*/ 29 w 33"/>
                <a:gd name="T1" fmla="*/ 11 h 11"/>
                <a:gd name="T2" fmla="*/ 29 w 33"/>
                <a:gd name="T3" fmla="*/ 11 h 11"/>
                <a:gd name="T4" fmla="*/ 4 w 33"/>
                <a:gd name="T5" fmla="*/ 8 h 11"/>
                <a:gd name="T6" fmla="*/ 1 w 33"/>
                <a:gd name="T7" fmla="*/ 3 h 11"/>
                <a:gd name="T8" fmla="*/ 5 w 33"/>
                <a:gd name="T9" fmla="*/ 0 h 11"/>
                <a:gd name="T10" fmla="*/ 30 w 33"/>
                <a:gd name="T11" fmla="*/ 3 h 11"/>
                <a:gd name="T12" fmla="*/ 33 w 33"/>
                <a:gd name="T13" fmla="*/ 7 h 11"/>
                <a:gd name="T14" fmla="*/ 29 w 3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1"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2" y="3"/>
                    <a:pt x="33" y="5"/>
                    <a:pt x="33" y="7"/>
                  </a:cubicBezTo>
                  <a:cubicBezTo>
                    <a:pt x="33" y="9"/>
                    <a:pt x="31" y="11"/>
                    <a:pt x="29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3"/>
            <p:cNvSpPr>
              <a:spLocks/>
            </p:cNvSpPr>
            <p:nvPr/>
          </p:nvSpPr>
          <p:spPr bwMode="auto">
            <a:xfrm>
              <a:off x="11476038" y="381000"/>
              <a:ext cx="74613" cy="246063"/>
            </a:xfrm>
            <a:custGeom>
              <a:avLst/>
              <a:gdLst>
                <a:gd name="T0" fmla="*/ 17 w 22"/>
                <a:gd name="T1" fmla="*/ 72 h 72"/>
                <a:gd name="T2" fmla="*/ 13 w 22"/>
                <a:gd name="T3" fmla="*/ 68 h 72"/>
                <a:gd name="T4" fmla="*/ 0 w 22"/>
                <a:gd name="T5" fmla="*/ 5 h 72"/>
                <a:gd name="T6" fmla="*/ 3 w 22"/>
                <a:gd name="T7" fmla="*/ 1 h 72"/>
                <a:gd name="T8" fmla="*/ 8 w 22"/>
                <a:gd name="T9" fmla="*/ 4 h 72"/>
                <a:gd name="T10" fmla="*/ 21 w 22"/>
                <a:gd name="T11" fmla="*/ 67 h 72"/>
                <a:gd name="T12" fmla="*/ 18 w 22"/>
                <a:gd name="T13" fmla="*/ 72 h 72"/>
                <a:gd name="T14" fmla="*/ 17 w 2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72">
                  <a:moveTo>
                    <a:pt x="17" y="72"/>
                  </a:moveTo>
                  <a:cubicBezTo>
                    <a:pt x="15" y="72"/>
                    <a:pt x="14" y="70"/>
                    <a:pt x="13" y="6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5" y="0"/>
                    <a:pt x="8" y="2"/>
                    <a:pt x="8" y="4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2" y="69"/>
                    <a:pt x="20" y="71"/>
                    <a:pt x="18" y="72"/>
                  </a:cubicBezTo>
                  <a:cubicBezTo>
                    <a:pt x="18" y="72"/>
                    <a:pt x="18" y="72"/>
                    <a:pt x="17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4"/>
            <p:cNvSpPr>
              <a:spLocks/>
            </p:cNvSpPr>
            <p:nvPr/>
          </p:nvSpPr>
          <p:spPr bwMode="auto">
            <a:xfrm>
              <a:off x="11626851" y="381000"/>
              <a:ext cx="74613" cy="246063"/>
            </a:xfrm>
            <a:custGeom>
              <a:avLst/>
              <a:gdLst>
                <a:gd name="T0" fmla="*/ 4 w 22"/>
                <a:gd name="T1" fmla="*/ 72 h 72"/>
                <a:gd name="T2" fmla="*/ 3 w 22"/>
                <a:gd name="T3" fmla="*/ 72 h 72"/>
                <a:gd name="T4" fmla="*/ 0 w 22"/>
                <a:gd name="T5" fmla="*/ 67 h 72"/>
                <a:gd name="T6" fmla="*/ 13 w 22"/>
                <a:gd name="T7" fmla="*/ 4 h 72"/>
                <a:gd name="T8" fmla="*/ 18 w 22"/>
                <a:gd name="T9" fmla="*/ 1 h 72"/>
                <a:gd name="T10" fmla="*/ 21 w 22"/>
                <a:gd name="T11" fmla="*/ 5 h 72"/>
                <a:gd name="T12" fmla="*/ 8 w 22"/>
                <a:gd name="T13" fmla="*/ 68 h 72"/>
                <a:gd name="T14" fmla="*/ 4 w 2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72">
                  <a:moveTo>
                    <a:pt x="4" y="72"/>
                  </a:moveTo>
                  <a:cubicBezTo>
                    <a:pt x="4" y="72"/>
                    <a:pt x="4" y="72"/>
                    <a:pt x="3" y="72"/>
                  </a:cubicBezTo>
                  <a:cubicBezTo>
                    <a:pt x="1" y="71"/>
                    <a:pt x="0" y="69"/>
                    <a:pt x="0" y="6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2"/>
                    <a:pt x="16" y="0"/>
                    <a:pt x="18" y="1"/>
                  </a:cubicBezTo>
                  <a:cubicBezTo>
                    <a:pt x="20" y="1"/>
                    <a:pt x="22" y="3"/>
                    <a:pt x="21" y="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/>
            <p:cNvSpPr>
              <a:spLocks/>
            </p:cNvSpPr>
            <p:nvPr/>
          </p:nvSpPr>
          <p:spPr bwMode="auto">
            <a:xfrm>
              <a:off x="11480801" y="368300"/>
              <a:ext cx="212725" cy="57150"/>
            </a:xfrm>
            <a:custGeom>
              <a:avLst/>
              <a:gdLst>
                <a:gd name="T0" fmla="*/ 46 w 63"/>
                <a:gd name="T1" fmla="*/ 17 h 17"/>
                <a:gd name="T2" fmla="*/ 38 w 63"/>
                <a:gd name="T3" fmla="*/ 11 h 17"/>
                <a:gd name="T4" fmla="*/ 38 w 63"/>
                <a:gd name="T5" fmla="*/ 10 h 17"/>
                <a:gd name="T6" fmla="*/ 37 w 63"/>
                <a:gd name="T7" fmla="*/ 10 h 17"/>
                <a:gd name="T8" fmla="*/ 37 w 63"/>
                <a:gd name="T9" fmla="*/ 10 h 17"/>
                <a:gd name="T10" fmla="*/ 36 w 63"/>
                <a:gd name="T11" fmla="*/ 11 h 17"/>
                <a:gd name="T12" fmla="*/ 36 w 63"/>
                <a:gd name="T13" fmla="*/ 11 h 17"/>
                <a:gd name="T14" fmla="*/ 36 w 63"/>
                <a:gd name="T15" fmla="*/ 11 h 17"/>
                <a:gd name="T16" fmla="*/ 28 w 63"/>
                <a:gd name="T17" fmla="*/ 17 h 17"/>
                <a:gd name="T18" fmla="*/ 20 w 63"/>
                <a:gd name="T19" fmla="*/ 11 h 17"/>
                <a:gd name="T20" fmla="*/ 19 w 63"/>
                <a:gd name="T21" fmla="*/ 10 h 17"/>
                <a:gd name="T22" fmla="*/ 19 w 63"/>
                <a:gd name="T23" fmla="*/ 10 h 17"/>
                <a:gd name="T24" fmla="*/ 18 w 63"/>
                <a:gd name="T25" fmla="*/ 10 h 17"/>
                <a:gd name="T26" fmla="*/ 18 w 63"/>
                <a:gd name="T27" fmla="*/ 11 h 17"/>
                <a:gd name="T28" fmla="*/ 10 w 63"/>
                <a:gd name="T29" fmla="*/ 17 h 17"/>
                <a:gd name="T30" fmla="*/ 1 w 63"/>
                <a:gd name="T31" fmla="*/ 10 h 17"/>
                <a:gd name="T32" fmla="*/ 0 w 63"/>
                <a:gd name="T33" fmla="*/ 8 h 17"/>
                <a:gd name="T34" fmla="*/ 4 w 63"/>
                <a:gd name="T35" fmla="*/ 4 h 17"/>
                <a:gd name="T36" fmla="*/ 8 w 63"/>
                <a:gd name="T37" fmla="*/ 7 h 17"/>
                <a:gd name="T38" fmla="*/ 10 w 63"/>
                <a:gd name="T39" fmla="*/ 9 h 17"/>
                <a:gd name="T40" fmla="*/ 11 w 63"/>
                <a:gd name="T41" fmla="*/ 7 h 17"/>
                <a:gd name="T42" fmla="*/ 12 w 63"/>
                <a:gd name="T43" fmla="*/ 5 h 17"/>
                <a:gd name="T44" fmla="*/ 19 w 63"/>
                <a:gd name="T45" fmla="*/ 1 h 17"/>
                <a:gd name="T46" fmla="*/ 25 w 63"/>
                <a:gd name="T47" fmla="*/ 5 h 17"/>
                <a:gd name="T48" fmla="*/ 27 w 63"/>
                <a:gd name="T49" fmla="*/ 7 h 17"/>
                <a:gd name="T50" fmla="*/ 28 w 63"/>
                <a:gd name="T51" fmla="*/ 9 h 17"/>
                <a:gd name="T52" fmla="*/ 29 w 63"/>
                <a:gd name="T53" fmla="*/ 8 h 17"/>
                <a:gd name="T54" fmla="*/ 29 w 63"/>
                <a:gd name="T55" fmla="*/ 8 h 17"/>
                <a:gd name="T56" fmla="*/ 29 w 63"/>
                <a:gd name="T57" fmla="*/ 8 h 17"/>
                <a:gd name="T58" fmla="*/ 29 w 63"/>
                <a:gd name="T59" fmla="*/ 7 h 17"/>
                <a:gd name="T60" fmla="*/ 31 w 63"/>
                <a:gd name="T61" fmla="*/ 5 h 17"/>
                <a:gd name="T62" fmla="*/ 37 w 63"/>
                <a:gd name="T63" fmla="*/ 1 h 17"/>
                <a:gd name="T64" fmla="*/ 44 w 63"/>
                <a:gd name="T65" fmla="*/ 5 h 17"/>
                <a:gd name="T66" fmla="*/ 45 w 63"/>
                <a:gd name="T67" fmla="*/ 7 h 17"/>
                <a:gd name="T68" fmla="*/ 46 w 63"/>
                <a:gd name="T69" fmla="*/ 9 h 17"/>
                <a:gd name="T70" fmla="*/ 48 w 63"/>
                <a:gd name="T71" fmla="*/ 7 h 17"/>
                <a:gd name="T72" fmla="*/ 49 w 63"/>
                <a:gd name="T73" fmla="*/ 5 h 17"/>
                <a:gd name="T74" fmla="*/ 62 w 63"/>
                <a:gd name="T75" fmla="*/ 5 h 17"/>
                <a:gd name="T76" fmla="*/ 63 w 63"/>
                <a:gd name="T77" fmla="*/ 8 h 17"/>
                <a:gd name="T78" fmla="*/ 60 w 63"/>
                <a:gd name="T79" fmla="*/ 12 h 17"/>
                <a:gd name="T80" fmla="*/ 59 w 63"/>
                <a:gd name="T81" fmla="*/ 12 h 17"/>
                <a:gd name="T82" fmla="*/ 56 w 63"/>
                <a:gd name="T83" fmla="*/ 10 h 17"/>
                <a:gd name="T84" fmla="*/ 55 w 63"/>
                <a:gd name="T85" fmla="*/ 10 h 17"/>
                <a:gd name="T86" fmla="*/ 55 w 63"/>
                <a:gd name="T87" fmla="*/ 10 h 17"/>
                <a:gd name="T88" fmla="*/ 55 w 63"/>
                <a:gd name="T89" fmla="*/ 11 h 17"/>
                <a:gd name="T90" fmla="*/ 46 w 63"/>
                <a:gd name="T9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17">
                  <a:moveTo>
                    <a:pt x="46" y="17"/>
                  </a:moveTo>
                  <a:cubicBezTo>
                    <a:pt x="43" y="17"/>
                    <a:pt x="40" y="15"/>
                    <a:pt x="38" y="11"/>
                  </a:cubicBezTo>
                  <a:cubicBezTo>
                    <a:pt x="38" y="11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3" y="17"/>
                    <a:pt x="30" y="17"/>
                    <a:pt x="28" y="17"/>
                  </a:cubicBezTo>
                  <a:cubicBezTo>
                    <a:pt x="25" y="17"/>
                    <a:pt x="22" y="15"/>
                    <a:pt x="20" y="11"/>
                  </a:cubicBezTo>
                  <a:cubicBezTo>
                    <a:pt x="20" y="11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6" y="15"/>
                    <a:pt x="13" y="17"/>
                    <a:pt x="10" y="17"/>
                  </a:cubicBezTo>
                  <a:cubicBezTo>
                    <a:pt x="6" y="17"/>
                    <a:pt x="3" y="15"/>
                    <a:pt x="1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6"/>
                    <a:pt x="2" y="4"/>
                    <a:pt x="4" y="4"/>
                  </a:cubicBezTo>
                  <a:cubicBezTo>
                    <a:pt x="6" y="4"/>
                    <a:pt x="8" y="5"/>
                    <a:pt x="8" y="7"/>
                  </a:cubicBezTo>
                  <a:cubicBezTo>
                    <a:pt x="9" y="8"/>
                    <a:pt x="9" y="9"/>
                    <a:pt x="10" y="9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5" y="2"/>
                    <a:pt x="17" y="1"/>
                    <a:pt x="19" y="1"/>
                  </a:cubicBezTo>
                  <a:cubicBezTo>
                    <a:pt x="21" y="1"/>
                    <a:pt x="24" y="3"/>
                    <a:pt x="25" y="5"/>
                  </a:cubicBezTo>
                  <a:cubicBezTo>
                    <a:pt x="26" y="6"/>
                    <a:pt x="26" y="6"/>
                    <a:pt x="27" y="7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9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1" y="5"/>
                  </a:cubicBezTo>
                  <a:cubicBezTo>
                    <a:pt x="33" y="2"/>
                    <a:pt x="36" y="1"/>
                    <a:pt x="37" y="1"/>
                  </a:cubicBezTo>
                  <a:cubicBezTo>
                    <a:pt x="39" y="1"/>
                    <a:pt x="41" y="2"/>
                    <a:pt x="44" y="5"/>
                  </a:cubicBezTo>
                  <a:cubicBezTo>
                    <a:pt x="44" y="6"/>
                    <a:pt x="45" y="6"/>
                    <a:pt x="45" y="7"/>
                  </a:cubicBezTo>
                  <a:cubicBezTo>
                    <a:pt x="45" y="8"/>
                    <a:pt x="46" y="9"/>
                    <a:pt x="46" y="9"/>
                  </a:cubicBezTo>
                  <a:cubicBezTo>
                    <a:pt x="47" y="9"/>
                    <a:pt x="47" y="8"/>
                    <a:pt x="48" y="7"/>
                  </a:cubicBezTo>
                  <a:cubicBezTo>
                    <a:pt x="48" y="6"/>
                    <a:pt x="48" y="5"/>
                    <a:pt x="49" y="5"/>
                  </a:cubicBezTo>
                  <a:cubicBezTo>
                    <a:pt x="53" y="0"/>
                    <a:pt x="59" y="0"/>
                    <a:pt x="62" y="5"/>
                  </a:cubicBezTo>
                  <a:cubicBezTo>
                    <a:pt x="63" y="6"/>
                    <a:pt x="63" y="7"/>
                    <a:pt x="63" y="8"/>
                  </a:cubicBezTo>
                  <a:cubicBezTo>
                    <a:pt x="63" y="10"/>
                    <a:pt x="62" y="12"/>
                    <a:pt x="60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8" y="12"/>
                    <a:pt x="57" y="11"/>
                    <a:pt x="56" y="10"/>
                  </a:cubicBezTo>
                  <a:cubicBezTo>
                    <a:pt x="56" y="10"/>
                    <a:pt x="56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1"/>
                    <a:pt x="55" y="11"/>
                  </a:cubicBezTo>
                  <a:cubicBezTo>
                    <a:pt x="53" y="15"/>
                    <a:pt x="50" y="17"/>
                    <a:pt x="46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38"/>
          <p:cNvGrpSpPr/>
          <p:nvPr/>
        </p:nvGrpSpPr>
        <p:grpSpPr>
          <a:xfrm>
            <a:off x="9992574" y="2566187"/>
            <a:ext cx="546998" cy="483534"/>
            <a:chOff x="-1587" y="65088"/>
            <a:chExt cx="862013" cy="762000"/>
          </a:xfrm>
          <a:solidFill>
            <a:schemeClr val="bg1"/>
          </a:solidFill>
        </p:grpSpPr>
        <p:sp>
          <p:nvSpPr>
            <p:cNvPr id="122" name="Freeform 42"/>
            <p:cNvSpPr>
              <a:spLocks noEditPoints="1"/>
            </p:cNvSpPr>
            <p:nvPr/>
          </p:nvSpPr>
          <p:spPr bwMode="auto">
            <a:xfrm>
              <a:off x="255588" y="65088"/>
              <a:ext cx="604838" cy="762000"/>
            </a:xfrm>
            <a:custGeom>
              <a:avLst/>
              <a:gdLst>
                <a:gd name="T0" fmla="*/ 96 w 178"/>
                <a:gd name="T1" fmla="*/ 16 h 224"/>
                <a:gd name="T2" fmla="*/ 96 w 178"/>
                <a:gd name="T3" fmla="*/ 16 h 224"/>
                <a:gd name="T4" fmla="*/ 94 w 178"/>
                <a:gd name="T5" fmla="*/ 16 h 224"/>
                <a:gd name="T6" fmla="*/ 86 w 178"/>
                <a:gd name="T7" fmla="*/ 76 h 224"/>
                <a:gd name="T8" fmla="*/ 133 w 178"/>
                <a:gd name="T9" fmla="*/ 76 h 224"/>
                <a:gd name="T10" fmla="*/ 162 w 178"/>
                <a:gd name="T11" fmla="*/ 106 h 224"/>
                <a:gd name="T12" fmla="*/ 154 w 178"/>
                <a:gd name="T13" fmla="*/ 179 h 224"/>
                <a:gd name="T14" fmla="*/ 125 w 178"/>
                <a:gd name="T15" fmla="*/ 208 h 224"/>
                <a:gd name="T16" fmla="*/ 44 w 178"/>
                <a:gd name="T17" fmla="*/ 208 h 224"/>
                <a:gd name="T18" fmla="*/ 16 w 178"/>
                <a:gd name="T19" fmla="*/ 179 h 224"/>
                <a:gd name="T20" fmla="*/ 16 w 178"/>
                <a:gd name="T21" fmla="*/ 106 h 224"/>
                <a:gd name="T22" fmla="*/ 75 w 178"/>
                <a:gd name="T23" fmla="*/ 20 h 224"/>
                <a:gd name="T24" fmla="*/ 94 w 178"/>
                <a:gd name="T25" fmla="*/ 16 h 224"/>
                <a:gd name="T26" fmla="*/ 94 w 178"/>
                <a:gd name="T27" fmla="*/ 0 h 224"/>
                <a:gd name="T28" fmla="*/ 94 w 178"/>
                <a:gd name="T29" fmla="*/ 0 h 224"/>
                <a:gd name="T30" fmla="*/ 94 w 178"/>
                <a:gd name="T31" fmla="*/ 0 h 224"/>
                <a:gd name="T32" fmla="*/ 69 w 178"/>
                <a:gd name="T33" fmla="*/ 5 h 224"/>
                <a:gd name="T34" fmla="*/ 28 w 178"/>
                <a:gd name="T35" fmla="*/ 49 h 224"/>
                <a:gd name="T36" fmla="*/ 0 w 178"/>
                <a:gd name="T37" fmla="*/ 106 h 224"/>
                <a:gd name="T38" fmla="*/ 0 w 178"/>
                <a:gd name="T39" fmla="*/ 179 h 224"/>
                <a:gd name="T40" fmla="*/ 44 w 178"/>
                <a:gd name="T41" fmla="*/ 224 h 224"/>
                <a:gd name="T42" fmla="*/ 125 w 178"/>
                <a:gd name="T43" fmla="*/ 224 h 224"/>
                <a:gd name="T44" fmla="*/ 170 w 178"/>
                <a:gd name="T45" fmla="*/ 180 h 224"/>
                <a:gd name="T46" fmla="*/ 178 w 178"/>
                <a:gd name="T47" fmla="*/ 107 h 224"/>
                <a:gd name="T48" fmla="*/ 178 w 178"/>
                <a:gd name="T49" fmla="*/ 106 h 224"/>
                <a:gd name="T50" fmla="*/ 133 w 178"/>
                <a:gd name="T51" fmla="*/ 60 h 224"/>
                <a:gd name="T52" fmla="*/ 105 w 178"/>
                <a:gd name="T53" fmla="*/ 60 h 224"/>
                <a:gd name="T54" fmla="*/ 110 w 178"/>
                <a:gd name="T55" fmla="*/ 19 h 224"/>
                <a:gd name="T56" fmla="*/ 110 w 178"/>
                <a:gd name="T57" fmla="*/ 16 h 224"/>
                <a:gd name="T58" fmla="*/ 94 w 178"/>
                <a:gd name="T5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224">
                  <a:moveTo>
                    <a:pt x="96" y="16"/>
                  </a:moveTo>
                  <a:cubicBezTo>
                    <a:pt x="96" y="16"/>
                    <a:pt x="96" y="16"/>
                    <a:pt x="96" y="16"/>
                  </a:cubicBezTo>
                  <a:moveTo>
                    <a:pt x="94" y="16"/>
                  </a:moveTo>
                  <a:cubicBezTo>
                    <a:pt x="86" y="76"/>
                    <a:pt x="86" y="76"/>
                    <a:pt x="86" y="76"/>
                  </a:cubicBezTo>
                  <a:cubicBezTo>
                    <a:pt x="133" y="76"/>
                    <a:pt x="133" y="76"/>
                    <a:pt x="133" y="76"/>
                  </a:cubicBezTo>
                  <a:cubicBezTo>
                    <a:pt x="149" y="76"/>
                    <a:pt x="162" y="89"/>
                    <a:pt x="162" y="106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4" y="195"/>
                    <a:pt x="141" y="208"/>
                    <a:pt x="12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28" y="208"/>
                    <a:pt x="16" y="195"/>
                    <a:pt x="16" y="179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6" y="90"/>
                    <a:pt x="63" y="24"/>
                    <a:pt x="75" y="20"/>
                  </a:cubicBezTo>
                  <a:cubicBezTo>
                    <a:pt x="87" y="16"/>
                    <a:pt x="94" y="16"/>
                    <a:pt x="94" y="16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83" y="1"/>
                    <a:pt x="69" y="5"/>
                  </a:cubicBezTo>
                  <a:cubicBezTo>
                    <a:pt x="60" y="8"/>
                    <a:pt x="46" y="23"/>
                    <a:pt x="28" y="49"/>
                  </a:cubicBezTo>
                  <a:cubicBezTo>
                    <a:pt x="9" y="75"/>
                    <a:pt x="0" y="95"/>
                    <a:pt x="0" y="106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04"/>
                    <a:pt x="19" y="224"/>
                    <a:pt x="44" y="224"/>
                  </a:cubicBezTo>
                  <a:cubicBezTo>
                    <a:pt x="125" y="224"/>
                    <a:pt x="125" y="224"/>
                    <a:pt x="125" y="224"/>
                  </a:cubicBezTo>
                  <a:cubicBezTo>
                    <a:pt x="149" y="224"/>
                    <a:pt x="169" y="204"/>
                    <a:pt x="170" y="180"/>
                  </a:cubicBezTo>
                  <a:cubicBezTo>
                    <a:pt x="178" y="107"/>
                    <a:pt x="178" y="107"/>
                    <a:pt x="178" y="107"/>
                  </a:cubicBezTo>
                  <a:cubicBezTo>
                    <a:pt x="178" y="107"/>
                    <a:pt x="178" y="106"/>
                    <a:pt x="178" y="106"/>
                  </a:cubicBezTo>
                  <a:cubicBezTo>
                    <a:pt x="178" y="81"/>
                    <a:pt x="158" y="60"/>
                    <a:pt x="133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8"/>
                    <a:pt x="110" y="17"/>
                    <a:pt x="110" y="16"/>
                  </a:cubicBezTo>
                  <a:cubicBezTo>
                    <a:pt x="110" y="7"/>
                    <a:pt x="103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3"/>
            <p:cNvSpPr>
              <a:spLocks/>
            </p:cNvSpPr>
            <p:nvPr/>
          </p:nvSpPr>
          <p:spPr bwMode="auto">
            <a:xfrm>
              <a:off x="419101" y="582613"/>
              <a:ext cx="315913" cy="163513"/>
            </a:xfrm>
            <a:custGeom>
              <a:avLst/>
              <a:gdLst>
                <a:gd name="T0" fmla="*/ 67 w 93"/>
                <a:gd name="T1" fmla="*/ 48 h 48"/>
                <a:gd name="T2" fmla="*/ 4 w 93"/>
                <a:gd name="T3" fmla="*/ 48 h 48"/>
                <a:gd name="T4" fmla="*/ 0 w 93"/>
                <a:gd name="T5" fmla="*/ 44 h 48"/>
                <a:gd name="T6" fmla="*/ 4 w 93"/>
                <a:gd name="T7" fmla="*/ 40 h 48"/>
                <a:gd name="T8" fmla="*/ 67 w 93"/>
                <a:gd name="T9" fmla="*/ 40 h 48"/>
                <a:gd name="T10" fmla="*/ 84 w 93"/>
                <a:gd name="T11" fmla="*/ 23 h 48"/>
                <a:gd name="T12" fmla="*/ 85 w 93"/>
                <a:gd name="T13" fmla="*/ 4 h 48"/>
                <a:gd name="T14" fmla="*/ 89 w 93"/>
                <a:gd name="T15" fmla="*/ 0 h 48"/>
                <a:gd name="T16" fmla="*/ 93 w 93"/>
                <a:gd name="T17" fmla="*/ 4 h 48"/>
                <a:gd name="T18" fmla="*/ 92 w 93"/>
                <a:gd name="T19" fmla="*/ 23 h 48"/>
                <a:gd name="T20" fmla="*/ 67 w 93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67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42"/>
                    <a:pt x="2" y="40"/>
                    <a:pt x="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76" y="40"/>
                    <a:pt x="84" y="32"/>
                    <a:pt x="84" y="23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2"/>
                    <a:pt x="87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2" y="37"/>
                    <a:pt x="81" y="48"/>
                    <a:pt x="67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4"/>
            <p:cNvSpPr>
              <a:spLocks/>
            </p:cNvSpPr>
            <p:nvPr/>
          </p:nvSpPr>
          <p:spPr bwMode="auto">
            <a:xfrm>
              <a:off x="714376" y="500063"/>
              <a:ext cx="33338" cy="58738"/>
            </a:xfrm>
            <a:custGeom>
              <a:avLst/>
              <a:gdLst>
                <a:gd name="T0" fmla="*/ 5 w 10"/>
                <a:gd name="T1" fmla="*/ 17 h 17"/>
                <a:gd name="T2" fmla="*/ 4 w 10"/>
                <a:gd name="T3" fmla="*/ 17 h 17"/>
                <a:gd name="T4" fmla="*/ 1 w 10"/>
                <a:gd name="T5" fmla="*/ 12 h 17"/>
                <a:gd name="T6" fmla="*/ 2 w 10"/>
                <a:gd name="T7" fmla="*/ 4 h 17"/>
                <a:gd name="T8" fmla="*/ 6 w 10"/>
                <a:gd name="T9" fmla="*/ 0 h 17"/>
                <a:gd name="T10" fmla="*/ 10 w 10"/>
                <a:gd name="T11" fmla="*/ 4 h 17"/>
                <a:gd name="T12" fmla="*/ 9 w 10"/>
                <a:gd name="T13" fmla="*/ 13 h 17"/>
                <a:gd name="T14" fmla="*/ 5 w 1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5" y="17"/>
                  </a:moveTo>
                  <a:cubicBezTo>
                    <a:pt x="5" y="17"/>
                    <a:pt x="4" y="17"/>
                    <a:pt x="4" y="17"/>
                  </a:cubicBezTo>
                  <a:cubicBezTo>
                    <a:pt x="2" y="16"/>
                    <a:pt x="0" y="14"/>
                    <a:pt x="1" y="1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7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5"/>
            <p:cNvSpPr>
              <a:spLocks noEditPoints="1"/>
            </p:cNvSpPr>
            <p:nvPr/>
          </p:nvSpPr>
          <p:spPr bwMode="auto">
            <a:xfrm>
              <a:off x="-1587" y="350838"/>
              <a:ext cx="312738" cy="449263"/>
            </a:xfrm>
            <a:custGeom>
              <a:avLst/>
              <a:gdLst>
                <a:gd name="T0" fmla="*/ 66 w 92"/>
                <a:gd name="T1" fmla="*/ 16 h 132"/>
                <a:gd name="T2" fmla="*/ 76 w 92"/>
                <a:gd name="T3" fmla="*/ 30 h 132"/>
                <a:gd name="T4" fmla="*/ 76 w 92"/>
                <a:gd name="T5" fmla="*/ 102 h 132"/>
                <a:gd name="T6" fmla="*/ 66 w 92"/>
                <a:gd name="T7" fmla="*/ 116 h 132"/>
                <a:gd name="T8" fmla="*/ 32 w 92"/>
                <a:gd name="T9" fmla="*/ 116 h 132"/>
                <a:gd name="T10" fmla="*/ 16 w 92"/>
                <a:gd name="T11" fmla="*/ 102 h 132"/>
                <a:gd name="T12" fmla="*/ 16 w 92"/>
                <a:gd name="T13" fmla="*/ 30 h 132"/>
                <a:gd name="T14" fmla="*/ 32 w 92"/>
                <a:gd name="T15" fmla="*/ 16 h 132"/>
                <a:gd name="T16" fmla="*/ 64 w 92"/>
                <a:gd name="T17" fmla="*/ 16 h 132"/>
                <a:gd name="T18" fmla="*/ 66 w 92"/>
                <a:gd name="T19" fmla="*/ 0 h 132"/>
                <a:gd name="T20" fmla="*/ 32 w 92"/>
                <a:gd name="T21" fmla="*/ 0 h 132"/>
                <a:gd name="T22" fmla="*/ 0 w 92"/>
                <a:gd name="T23" fmla="*/ 30 h 132"/>
                <a:gd name="T24" fmla="*/ 0 w 92"/>
                <a:gd name="T25" fmla="*/ 102 h 132"/>
                <a:gd name="T26" fmla="*/ 32 w 92"/>
                <a:gd name="T27" fmla="*/ 132 h 132"/>
                <a:gd name="T28" fmla="*/ 66 w 92"/>
                <a:gd name="T29" fmla="*/ 132 h 132"/>
                <a:gd name="T30" fmla="*/ 92 w 92"/>
                <a:gd name="T31" fmla="*/ 102 h 132"/>
                <a:gd name="T32" fmla="*/ 92 w 92"/>
                <a:gd name="T33" fmla="*/ 30 h 132"/>
                <a:gd name="T34" fmla="*/ 66 w 92"/>
                <a:gd name="T3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132">
                  <a:moveTo>
                    <a:pt x="66" y="16"/>
                  </a:moveTo>
                  <a:cubicBezTo>
                    <a:pt x="73" y="16"/>
                    <a:pt x="76" y="23"/>
                    <a:pt x="76" y="30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6" y="110"/>
                    <a:pt x="73" y="116"/>
                    <a:pt x="66" y="116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24" y="116"/>
                    <a:pt x="16" y="110"/>
                    <a:pt x="16" y="102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3"/>
                    <a:pt x="24" y="16"/>
                    <a:pt x="32" y="16"/>
                  </a:cubicBezTo>
                  <a:cubicBezTo>
                    <a:pt x="64" y="16"/>
                    <a:pt x="64" y="16"/>
                    <a:pt x="64" y="16"/>
                  </a:cubicBezTo>
                  <a:moveTo>
                    <a:pt x="6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9"/>
                    <a:pt x="15" y="132"/>
                    <a:pt x="32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78" y="132"/>
                    <a:pt x="92" y="124"/>
                    <a:pt x="92" y="102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8"/>
                    <a:pt x="78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6"/>
            <p:cNvSpPr>
              <a:spLocks/>
            </p:cNvSpPr>
            <p:nvPr/>
          </p:nvSpPr>
          <p:spPr bwMode="auto">
            <a:xfrm>
              <a:off x="106363" y="623888"/>
              <a:ext cx="109538" cy="134938"/>
            </a:xfrm>
            <a:custGeom>
              <a:avLst/>
              <a:gdLst>
                <a:gd name="T0" fmla="*/ 28 w 32"/>
                <a:gd name="T1" fmla="*/ 40 h 40"/>
                <a:gd name="T2" fmla="*/ 24 w 32"/>
                <a:gd name="T3" fmla="*/ 36 h 40"/>
                <a:gd name="T4" fmla="*/ 24 w 32"/>
                <a:gd name="T5" fmla="*/ 14 h 40"/>
                <a:gd name="T6" fmla="*/ 16 w 32"/>
                <a:gd name="T7" fmla="*/ 8 h 40"/>
                <a:gd name="T8" fmla="*/ 8 w 32"/>
                <a:gd name="T9" fmla="*/ 14 h 40"/>
                <a:gd name="T10" fmla="*/ 8 w 32"/>
                <a:gd name="T11" fmla="*/ 36 h 40"/>
                <a:gd name="T12" fmla="*/ 4 w 32"/>
                <a:gd name="T13" fmla="*/ 40 h 40"/>
                <a:gd name="T14" fmla="*/ 0 w 32"/>
                <a:gd name="T15" fmla="*/ 36 h 40"/>
                <a:gd name="T16" fmla="*/ 0 w 32"/>
                <a:gd name="T17" fmla="*/ 14 h 40"/>
                <a:gd name="T18" fmla="*/ 16 w 32"/>
                <a:gd name="T19" fmla="*/ 0 h 40"/>
                <a:gd name="T20" fmla="*/ 32 w 32"/>
                <a:gd name="T21" fmla="*/ 14 h 40"/>
                <a:gd name="T22" fmla="*/ 32 w 32"/>
                <a:gd name="T23" fmla="*/ 36 h 40"/>
                <a:gd name="T24" fmla="*/ 28 w 32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0">
                  <a:moveTo>
                    <a:pt x="28" y="40"/>
                  </a:moveTo>
                  <a:cubicBezTo>
                    <a:pt x="26" y="40"/>
                    <a:pt x="24" y="38"/>
                    <a:pt x="24" y="36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1"/>
                    <a:pt x="20" y="8"/>
                    <a:pt x="16" y="8"/>
                  </a:cubicBezTo>
                  <a:cubicBezTo>
                    <a:pt x="12" y="8"/>
                    <a:pt x="8" y="11"/>
                    <a:pt x="8" y="1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4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8"/>
                    <a:pt x="30" y="4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147638" y="677863"/>
              <a:ext cx="26988" cy="53975"/>
            </a:xfrm>
            <a:custGeom>
              <a:avLst/>
              <a:gdLst>
                <a:gd name="T0" fmla="*/ 4 w 8"/>
                <a:gd name="T1" fmla="*/ 16 h 16"/>
                <a:gd name="T2" fmla="*/ 0 w 8"/>
                <a:gd name="T3" fmla="*/ 12 h 16"/>
                <a:gd name="T4" fmla="*/ 0 w 8"/>
                <a:gd name="T5" fmla="*/ 4 h 16"/>
                <a:gd name="T6" fmla="*/ 4 w 8"/>
                <a:gd name="T7" fmla="*/ 0 h 16"/>
                <a:gd name="T8" fmla="*/ 8 w 8"/>
                <a:gd name="T9" fmla="*/ 4 h 16"/>
                <a:gd name="T10" fmla="*/ 8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6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22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00357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7563" y="539396"/>
            <a:ext cx="101168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СПАСИБО</a:t>
            </a:r>
          </a:p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ЗА</a:t>
            </a:r>
          </a:p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ВНИМАНИЕ</a:t>
            </a:r>
            <a:endParaRPr lang="en-US" sz="12000" b="1" dirty="0">
              <a:solidFill>
                <a:schemeClr val="bg1">
                  <a:lumMod val="85000"/>
                  <a:alpha val="3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1999" y="2977914"/>
            <a:ext cx="8053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accent2"/>
                </a:solidFill>
                <a:latin typeface="Montserrat" panose="00000500000000000000" pitchFamily="2" charset="-52"/>
              </a:rPr>
              <a:t>СПАСИБО ЗА ВНИМАНИЕ</a:t>
            </a:r>
            <a:endParaRPr lang="en-US" sz="4400" b="1" dirty="0">
              <a:solidFill>
                <a:schemeClr val="accent2"/>
              </a:solidFill>
              <a:latin typeface="Montserrat" panose="00000500000000000000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23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36276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69" y="612844"/>
            <a:ext cx="1217673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АНАЛИЗ</a:t>
            </a:r>
          </a:p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ПРЕДМЕТНОЙ</a:t>
            </a:r>
          </a:p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ОБЛАСТИ</a:t>
            </a:r>
            <a:endParaRPr lang="en-US" sz="12000" b="1" dirty="0">
              <a:solidFill>
                <a:schemeClr val="bg1">
                  <a:lumMod val="85000"/>
                  <a:alpha val="3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4914" y="2969525"/>
            <a:ext cx="9102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solidFill>
                  <a:schemeClr val="accent2"/>
                </a:solidFill>
                <a:latin typeface="Montserrat" panose="00000500000000000000" pitchFamily="2" charset="-52"/>
              </a:rPr>
              <a:t>Анализ предметной области</a:t>
            </a:r>
            <a:endParaRPr lang="en-US" sz="4400" b="1" dirty="0">
              <a:solidFill>
                <a:schemeClr val="accent2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Montserrat" panose="00000500000000000000" pitchFamily="2" charset="-52"/>
              </a:rPr>
              <a:t>3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4710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" y="0"/>
            <a:ext cx="5300871" cy="59104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93047" y="509938"/>
            <a:ext cx="6426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Описание предметной 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области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9322" y="2555125"/>
            <a:ext cx="2855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Montserrat" panose="00000500000000000000" pitchFamily="2" charset="-52"/>
              </a:rPr>
              <a:t>Пазл (или мозаика) 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322" y="2955235"/>
            <a:ext cx="36013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latin typeface="Montserrat" panose="00000500000000000000" pitchFamily="2" charset="-52"/>
              </a:rPr>
              <a:t>– </a:t>
            </a:r>
            <a:r>
              <a:rPr lang="ru-RU" sz="1200" dirty="0" smtClean="0">
                <a:latin typeface="Montserrat" panose="00000500000000000000" pitchFamily="2" charset="-52"/>
              </a:rPr>
              <a:t>это </a:t>
            </a:r>
            <a:r>
              <a:rPr lang="ru-RU" sz="1200" dirty="0">
                <a:latin typeface="Montserrat" panose="00000500000000000000" pitchFamily="2" charset="-52"/>
              </a:rPr>
              <a:t>игра-головоломка, в которой необходимо собрать одну картинку из множества фрагментов различной формы. Слово "пазл" переводится с английского как "загадка" или "головоломка". </a:t>
            </a:r>
            <a:endParaRPr lang="en-US" sz="1200" dirty="0" smtClean="0">
              <a:latin typeface="Montserrat" panose="00000500000000000000" pitchFamily="2" charset="-52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0" y="1700428"/>
            <a:ext cx="6395911" cy="4263940"/>
          </a:xfrm>
          <a:prstGeom prst="rect">
            <a:avLst/>
          </a:prstGeom>
          <a:ln w="57150">
            <a:solidFill>
              <a:srgbClr val="DA8E50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Montserrat" panose="00000500000000000000" pitchFamily="2" charset="-52"/>
              </a:rPr>
              <a:t>4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70902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4760" y="768981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-52"/>
              </a:rPr>
              <a:t>Описание предметной области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9200" y="4877875"/>
            <a:ext cx="3693786" cy="772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65583" y="4877875"/>
            <a:ext cx="3693786" cy="772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3752" y="4877875"/>
            <a:ext cx="3693786" cy="772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47694" y="507939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Пазл из 2000 деталей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3850" y="506400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Пазл из дерева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89213" y="507939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3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D </a:t>
            </a:r>
            <a:r>
              <a:rPr lang="ru-RU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пазл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5" name="Рисунок 14"/>
          <p:cNvPicPr>
            <a:picLocks noGrp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r="4298"/>
          <a:stretch>
            <a:fillRect/>
          </a:stretch>
        </p:blipFill>
        <p:spPr>
          <a:xfrm>
            <a:off x="4324677" y="2243564"/>
            <a:ext cx="3573732" cy="2602757"/>
          </a:xfrm>
          <a:prstGeom prst="rect">
            <a:avLst/>
          </a:prstGeom>
          <a:ln w="57150">
            <a:solidFill>
              <a:srgbClr val="DA8E50"/>
            </a:solidFill>
          </a:ln>
        </p:spPr>
      </p:pic>
      <p:pic>
        <p:nvPicPr>
          <p:cNvPr id="16" name="Рисунок 15"/>
          <p:cNvPicPr>
            <a:picLocks noGrp="1"/>
          </p:cNvPicPr>
          <p:nvPr>
            <p:ph type="pic" sz="quarter" idx="1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b="13601"/>
          <a:stretch/>
        </p:blipFill>
        <p:spPr bwMode="auto">
          <a:xfrm>
            <a:off x="8181992" y="2243563"/>
            <a:ext cx="3573733" cy="2602758"/>
          </a:xfrm>
          <a:prstGeom prst="rect">
            <a:avLst/>
          </a:prstGeom>
          <a:ln w="57150">
            <a:solidFill>
              <a:srgbClr val="9F664B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Рисунок 23"/>
          <p:cNvPicPr>
            <a:picLocks noGrp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2" r="11402"/>
          <a:stretch>
            <a:fillRect/>
          </a:stretch>
        </p:blipFill>
        <p:spPr>
          <a:xfrm>
            <a:off x="470654" y="2240281"/>
            <a:ext cx="3578239" cy="2606040"/>
          </a:xfrm>
          <a:prstGeom prst="rect">
            <a:avLst/>
          </a:prstGeom>
          <a:ln w="57150">
            <a:solidFill>
              <a:srgbClr val="F9B658"/>
            </a:solidFill>
          </a:ln>
        </p:spPr>
      </p:pic>
      <p:sp>
        <p:nvSpPr>
          <p:cNvPr id="12" name="Прямоугольник 11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5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41101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93047" y="509938"/>
            <a:ext cx="6426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Описание систем-аналогов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4689" y="1453577"/>
            <a:ext cx="3752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«Пазл – ДИКИЕ ЖИВОТНЫЕ»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334689" y="2423748"/>
            <a:ext cx="3752236" cy="2154178"/>
            <a:chOff x="1317730" y="4487103"/>
            <a:chExt cx="4521657" cy="16425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49E773-CA68-4E70-B68A-E53C267C0F9C}"/>
                </a:ext>
              </a:extLst>
            </p:cNvPr>
            <p:cNvSpPr txBox="1"/>
            <p:nvPr/>
          </p:nvSpPr>
          <p:spPr>
            <a:xfrm>
              <a:off x="1317730" y="4487103"/>
              <a:ext cx="2251299" cy="23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-52"/>
                  <a:cs typeface="Sarabun" panose="00000500000000000000" pitchFamily="2" charset="-34"/>
                </a:rPr>
                <a:t>Достоинства:</a:t>
              </a:r>
              <a:endPara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-52"/>
                <a:cs typeface="Sarabun" panose="00000500000000000000" pitchFamily="2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BDCDC9-358C-4EE1-8036-537039F06FEC}"/>
                </a:ext>
              </a:extLst>
            </p:cNvPr>
            <p:cNvSpPr txBox="1"/>
            <p:nvPr/>
          </p:nvSpPr>
          <p:spPr>
            <a:xfrm>
              <a:off x="1317730" y="4744630"/>
              <a:ext cx="452165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понятный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интерфейс;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возможность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создания собственного пазла;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разбиение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картинки на разное количество деталей;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возможность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посмотреть полную картинку;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ненавязчивое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звуковое и музыкальное сопровождение.</a:t>
              </a: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1334689" y="4732357"/>
            <a:ext cx="3752236" cy="1722744"/>
            <a:chOff x="1317730" y="4487103"/>
            <a:chExt cx="4521657" cy="131356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49E773-CA68-4E70-B68A-E53C267C0F9C}"/>
                </a:ext>
              </a:extLst>
            </p:cNvPr>
            <p:cNvSpPr txBox="1"/>
            <p:nvPr/>
          </p:nvSpPr>
          <p:spPr>
            <a:xfrm>
              <a:off x="1317730" y="4487103"/>
              <a:ext cx="2251299" cy="23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-52"/>
                  <a:cs typeface="Sarabun" panose="00000500000000000000" pitchFamily="2" charset="-34"/>
                </a:rPr>
                <a:t>Недостатки:</a:t>
              </a:r>
              <a:endPara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-52"/>
                <a:cs typeface="Sarabun" panose="00000500000000000000" pitchFamily="2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BDCDC9-358C-4EE1-8036-537039F06FEC}"/>
                </a:ext>
              </a:extLst>
            </p:cNvPr>
            <p:cNvSpPr txBox="1"/>
            <p:nvPr/>
          </p:nvSpPr>
          <p:spPr>
            <a:xfrm>
              <a:off x="1317730" y="4744630"/>
              <a:ext cx="4521657" cy="1056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отсутствие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подсказок;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наложение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пазлов друг на друга;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маленькое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количество картинок;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отсутствие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рейтинга;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отсутствие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счёта времени;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ограниченное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игровое поле.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sz="1200" dirty="0">
                <a:latin typeface="Montserrat" panose="00000500000000000000" pitchFamily="2" charset="-52"/>
                <a:cs typeface="Sarabun" panose="00000500000000000000" pitchFamily="2" charset="-34"/>
              </a:endParaRPr>
            </a:p>
          </p:txBody>
        </p:sp>
      </p:grpSp>
      <p:pic>
        <p:nvPicPr>
          <p:cNvPr id="18" name="Рисунок 1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453577"/>
            <a:ext cx="4596714" cy="2458178"/>
          </a:xfrm>
          <a:prstGeom prst="rect">
            <a:avLst/>
          </a:prstGeom>
          <a:ln w="57150">
            <a:solidFill>
              <a:srgbClr val="F9B658"/>
            </a:solidFill>
          </a:ln>
        </p:spPr>
      </p:pic>
      <p:pic>
        <p:nvPicPr>
          <p:cNvPr id="19" name="Рисунок 18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4143634"/>
            <a:ext cx="4607568" cy="2464076"/>
          </a:xfrm>
          <a:prstGeom prst="rect">
            <a:avLst/>
          </a:prstGeom>
          <a:ln w="57150">
            <a:solidFill>
              <a:srgbClr val="F9B658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Montserrat" panose="00000500000000000000" pitchFamily="2" charset="-52"/>
              </a:rPr>
              <a:t>6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67967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4143634"/>
            <a:ext cx="4608790" cy="2464076"/>
          </a:xfrm>
          <a:prstGeom prst="rect">
            <a:avLst/>
          </a:prstGeom>
          <a:ln w="57150">
            <a:solidFill>
              <a:srgbClr val="F9B658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793047" y="509938"/>
            <a:ext cx="6426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Описание систем-аналогов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4689" y="1761353"/>
            <a:ext cx="3752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«</a:t>
            </a:r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Сказочный пазл»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1342597" y="2461550"/>
            <a:ext cx="3752236" cy="1353412"/>
            <a:chOff x="1317730" y="4487103"/>
            <a:chExt cx="4521657" cy="1031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49E773-CA68-4E70-B68A-E53C267C0F9C}"/>
                </a:ext>
              </a:extLst>
            </p:cNvPr>
            <p:cNvSpPr txBox="1"/>
            <p:nvPr/>
          </p:nvSpPr>
          <p:spPr>
            <a:xfrm>
              <a:off x="1317730" y="4487103"/>
              <a:ext cx="2251299" cy="23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-52"/>
                  <a:cs typeface="Sarabun" panose="00000500000000000000" pitchFamily="2" charset="-34"/>
                </a:rPr>
                <a:t>Достоинства:</a:t>
              </a:r>
              <a:endPara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-52"/>
                <a:cs typeface="Sarabun" panose="00000500000000000000" pitchFamily="2" charset="-3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BDCDC9-358C-4EE1-8036-537039F06FEC}"/>
                </a:ext>
              </a:extLst>
            </p:cNvPr>
            <p:cNvSpPr txBox="1"/>
            <p:nvPr/>
          </p:nvSpPr>
          <p:spPr>
            <a:xfrm>
              <a:off x="1317730" y="4744630"/>
              <a:ext cx="4521657" cy="774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понятный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интерфейс;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возможность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выбрать язык программы;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возможность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посмотреть полную картинку;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разнообразие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интересных картинок.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1334689" y="4108479"/>
            <a:ext cx="3752236" cy="2092075"/>
            <a:chOff x="1317730" y="4487103"/>
            <a:chExt cx="4521657" cy="15951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9E773-CA68-4E70-B68A-E53C267C0F9C}"/>
                </a:ext>
              </a:extLst>
            </p:cNvPr>
            <p:cNvSpPr txBox="1"/>
            <p:nvPr/>
          </p:nvSpPr>
          <p:spPr>
            <a:xfrm>
              <a:off x="1317730" y="4487103"/>
              <a:ext cx="2251299" cy="23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-52"/>
                  <a:cs typeface="Sarabun" panose="00000500000000000000" pitchFamily="2" charset="-34"/>
                </a:rPr>
                <a:t>Недостатки:</a:t>
              </a:r>
              <a:endPara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-52"/>
                <a:cs typeface="Sarabun" panose="00000500000000000000" pitchFamily="2" charset="-3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BDCDC9-358C-4EE1-8036-537039F06FEC}"/>
                </a:ext>
              </a:extLst>
            </p:cNvPr>
            <p:cNvSpPr txBox="1"/>
            <p:nvPr/>
          </p:nvSpPr>
          <p:spPr>
            <a:xfrm>
              <a:off x="1317730" y="4744630"/>
              <a:ext cx="4521657" cy="13376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отсутствие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выбора желаемой картинки;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отсутствие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выбора уровня сложности;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отсутствие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подсказок;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отсутствие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счёта времени;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наложение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пазлов друг на друга;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агрессивное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звуковое сопровождение;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отсутствие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рейтинга;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dirty="0" smtClean="0">
                  <a:latin typeface="Montserrat" panose="00000500000000000000" pitchFamily="2" charset="-52"/>
                  <a:cs typeface="Sarabun" panose="00000500000000000000" pitchFamily="2" charset="-34"/>
                </a:rPr>
                <a:t>ограниченное </a:t>
              </a:r>
              <a:r>
                <a:rPr lang="ru-RU" sz="1200" dirty="0">
                  <a:latin typeface="Montserrat" panose="00000500000000000000" pitchFamily="2" charset="-52"/>
                  <a:cs typeface="Sarabun" panose="00000500000000000000" pitchFamily="2" charset="-34"/>
                </a:rPr>
                <a:t>игровое поле.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  <a:cs typeface="Sarabun" panose="00000500000000000000" pitchFamily="2" charset="-34"/>
              </a:endParaRPr>
            </a:p>
          </p:txBody>
        </p:sp>
      </p:grpSp>
      <p:pic>
        <p:nvPicPr>
          <p:cNvPr id="26" name="Рисунок 2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77476"/>
            <a:ext cx="4607568" cy="2459495"/>
          </a:xfrm>
          <a:prstGeom prst="rect">
            <a:avLst/>
          </a:prstGeom>
          <a:ln w="57150">
            <a:solidFill>
              <a:srgbClr val="F9B658"/>
            </a:solidFill>
          </a:ln>
        </p:spPr>
      </p:pic>
      <p:sp>
        <p:nvSpPr>
          <p:cNvPr id="12" name="Прямоугольник 11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Montserrat" panose="00000500000000000000" pitchFamily="2" charset="-52"/>
              </a:rPr>
              <a:t>7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26159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042" y="492733"/>
            <a:ext cx="9201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Диаграмма </a:t>
            </a:r>
            <a:r>
              <a:rPr lang="ru-RU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объектов предметной 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rPr>
              <a:t>области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Рисунок 7" descr="C:\Users\User\Downloads\Puzzle (2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309" y="1656967"/>
            <a:ext cx="7373381" cy="46216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Montserrat" panose="00000500000000000000" pitchFamily="2" charset="-52"/>
              </a:rPr>
              <a:t>8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24537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727" y="612844"/>
            <a:ext cx="1125981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ПРОЕКТИРО-</a:t>
            </a:r>
          </a:p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ВАНИЕ</a:t>
            </a:r>
          </a:p>
          <a:p>
            <a:pPr algn="ctr"/>
            <a:r>
              <a:rPr lang="ru-RU" sz="12000" b="1" dirty="0" smtClean="0">
                <a:solidFill>
                  <a:schemeClr val="bg1">
                    <a:lumMod val="85000"/>
                    <a:alpha val="30000"/>
                  </a:schemeClr>
                </a:solidFill>
                <a:latin typeface="Montserrat" panose="00000500000000000000" pitchFamily="2" charset="-52"/>
              </a:rPr>
              <a:t>СИСТЕМЫ</a:t>
            </a:r>
            <a:endParaRPr lang="en-US" sz="12000" b="1" dirty="0">
              <a:solidFill>
                <a:schemeClr val="bg1">
                  <a:lumMod val="85000"/>
                  <a:alpha val="30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2987" y="2977914"/>
            <a:ext cx="8271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accent2"/>
                </a:solidFill>
                <a:latin typeface="Montserrat" panose="00000500000000000000" pitchFamily="2" charset="-52"/>
              </a:rPr>
              <a:t>Проектирование системы</a:t>
            </a:r>
            <a:endParaRPr lang="en-US" sz="4400" b="1" dirty="0">
              <a:solidFill>
                <a:schemeClr val="accent2"/>
              </a:solidFill>
              <a:latin typeface="Montserrat" panose="00000500000000000000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568418" y="6425967"/>
            <a:ext cx="623582" cy="432033"/>
          </a:xfrm>
          <a:prstGeom prst="rect">
            <a:avLst/>
          </a:prstGeom>
          <a:solidFill>
            <a:srgbClr val="DA8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Montserrat" panose="00000500000000000000" pitchFamily="2" charset="-52"/>
              </a:rPr>
              <a:t>9</a:t>
            </a:r>
            <a:endParaRPr lang="ru-RU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07351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.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B658"/>
      </a:accent1>
      <a:accent2>
        <a:srgbClr val="DA8E50"/>
      </a:accent2>
      <a:accent3>
        <a:srgbClr val="9F664B"/>
      </a:accent3>
      <a:accent4>
        <a:srgbClr val="423745"/>
      </a:accent4>
      <a:accent5>
        <a:srgbClr val="312933"/>
      </a:accent5>
      <a:accent6>
        <a:srgbClr val="00263B"/>
      </a:accent6>
      <a:hlink>
        <a:srgbClr val="0563C1"/>
      </a:hlink>
      <a:folHlink>
        <a:srgbClr val="954F72"/>
      </a:folHlink>
    </a:clrScheme>
    <a:fontScheme name="Custom 1">
      <a:majorFont>
        <a:latin typeface="Raleway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424</Words>
  <Application>Microsoft Office PowerPoint</Application>
  <PresentationFormat>Широкоэкранный</PresentationFormat>
  <Paragraphs>140</Paragraphs>
  <Slides>23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DejaVu Sans</vt:lpstr>
      <vt:lpstr>Lato</vt:lpstr>
      <vt:lpstr>Montserrat</vt:lpstr>
      <vt:lpstr>Montserrat Medium</vt:lpstr>
      <vt:lpstr>Roboto Condensed Light</vt:lpstr>
      <vt:lpstr>Sarabun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bachtiar nurhakim</dc:creator>
  <cp:lastModifiedBy>Гижевская Валерия Дмитриевна</cp:lastModifiedBy>
  <cp:revision>49</cp:revision>
  <dcterms:created xsi:type="dcterms:W3CDTF">2018-10-04T04:26:53Z</dcterms:created>
  <dcterms:modified xsi:type="dcterms:W3CDTF">2022-01-23T08:19:06Z</dcterms:modified>
</cp:coreProperties>
</file>